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notesSlides/notesSlide22.xml" ContentType="application/vnd.openxmlformats-officedocument.presentationml.notesSlide+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notesSlides/notesSlide28.xml" ContentType="application/vnd.openxmlformats-officedocument.presentationml.notesSlide+xml"/>
  <Override PartName="/ppt/tags/tag42.xml" ContentType="application/vnd.openxmlformats-officedocument.presentationml.tags+xml"/>
  <Override PartName="/ppt/notesSlides/notesSlide29.xml" ContentType="application/vnd.openxmlformats-officedocument.presentationml.notesSlide+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tags/tag45.xml" ContentType="application/vnd.openxmlformats-officedocument.presentationml.tags+xml"/>
  <Override PartName="/ppt/notesSlides/notesSlide32.xml" ContentType="application/vnd.openxmlformats-officedocument.presentationml.notesSlide+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1"/>
  </p:notesMasterIdLst>
  <p:handoutMasterIdLst>
    <p:handoutMasterId r:id="rId42"/>
  </p:handoutMasterIdLst>
  <p:sldIdLst>
    <p:sldId id="443" r:id="rId7"/>
    <p:sldId id="518" r:id="rId8"/>
    <p:sldId id="293" r:id="rId9"/>
    <p:sldId id="841" r:id="rId10"/>
    <p:sldId id="878" r:id="rId11"/>
    <p:sldId id="846" r:id="rId12"/>
    <p:sldId id="840" r:id="rId13"/>
    <p:sldId id="842" r:id="rId14"/>
    <p:sldId id="847" r:id="rId15"/>
    <p:sldId id="848" r:id="rId16"/>
    <p:sldId id="853" r:id="rId17"/>
    <p:sldId id="854" r:id="rId18"/>
    <p:sldId id="856" r:id="rId19"/>
    <p:sldId id="857" r:id="rId20"/>
    <p:sldId id="858" r:id="rId21"/>
    <p:sldId id="859" r:id="rId22"/>
    <p:sldId id="852" r:id="rId23"/>
    <p:sldId id="860" r:id="rId24"/>
    <p:sldId id="870" r:id="rId25"/>
    <p:sldId id="864" r:id="rId26"/>
    <p:sldId id="871" r:id="rId27"/>
    <p:sldId id="867" r:id="rId28"/>
    <p:sldId id="872" r:id="rId29"/>
    <p:sldId id="873" r:id="rId30"/>
    <p:sldId id="869" r:id="rId31"/>
    <p:sldId id="874" r:id="rId32"/>
    <p:sldId id="875" r:id="rId33"/>
    <p:sldId id="876" r:id="rId34"/>
    <p:sldId id="866" r:id="rId35"/>
    <p:sldId id="432" r:id="rId36"/>
    <p:sldId id="836" r:id="rId37"/>
    <p:sldId id="488" r:id="rId38"/>
    <p:sldId id="698" r:id="rId39"/>
    <p:sldId id="877" r:id="rId40"/>
  </p:sldIdLst>
  <p:sldSz cx="12192000" cy="6858000"/>
  <p:notesSz cx="6858000" cy="9296400"/>
  <p:custDataLst>
    <p:tags r:id="rId43"/>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443"/>
            <p14:sldId id="518"/>
            <p14:sldId id="293"/>
            <p14:sldId id="841"/>
            <p14:sldId id="878"/>
            <p14:sldId id="846"/>
            <p14:sldId id="840"/>
            <p14:sldId id="842"/>
            <p14:sldId id="847"/>
            <p14:sldId id="848"/>
            <p14:sldId id="853"/>
            <p14:sldId id="854"/>
            <p14:sldId id="856"/>
            <p14:sldId id="857"/>
            <p14:sldId id="858"/>
            <p14:sldId id="859"/>
            <p14:sldId id="852"/>
            <p14:sldId id="860"/>
            <p14:sldId id="870"/>
            <p14:sldId id="864"/>
            <p14:sldId id="871"/>
            <p14:sldId id="867"/>
            <p14:sldId id="872"/>
            <p14:sldId id="873"/>
            <p14:sldId id="869"/>
            <p14:sldId id="874"/>
            <p14:sldId id="875"/>
            <p14:sldId id="876"/>
            <p14:sldId id="866"/>
            <p14:sldId id="432"/>
            <p14:sldId id="836"/>
            <p14:sldId id="488"/>
            <p14:sldId id="698"/>
            <p14:sldId id="87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CAD4"/>
    <a:srgbClr val="90E6E4"/>
    <a:srgbClr val="05B2BB"/>
    <a:srgbClr val="1256C4"/>
    <a:srgbClr val="47BDD5"/>
    <a:srgbClr val="B0DEEE"/>
    <a:srgbClr val="90CBE6"/>
    <a:srgbClr val="64DADA"/>
    <a:srgbClr val="89C0DB"/>
    <a:srgbClr val="87DD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6" autoAdjust="0"/>
    <p:restoredTop sz="55785" autoAdjust="0"/>
  </p:normalViewPr>
  <p:slideViewPr>
    <p:cSldViewPr snapToGrid="0">
      <p:cViewPr varScale="1">
        <p:scale>
          <a:sx n="50" d="100"/>
          <a:sy n="50" d="100"/>
        </p:scale>
        <p:origin x="1194" y="48"/>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5" d="100"/>
          <a:sy n="85" d="100"/>
        </p:scale>
        <p:origin x="3888" y="102"/>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gs" Target="tags/tag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3.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custDataLst>
      <p:tags r:id="rId2"/>
    </p:custDataLst>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Times New Roman" pitchFamily="18" charset="0"/>
                <a:ea typeface="+mn-ea"/>
                <a:cs typeface="+mn-cs"/>
              </a:rPr>
              <a:t>2024/09-10-314(I)PP  </a:t>
            </a:r>
            <a:r>
              <a:rPr lang="en-US" dirty="0">
                <a:latin typeface="Arial" panose="020B0604020202020204" pitchFamily="34" charset="0"/>
                <a:ea typeface="ＭＳ Ｐゴシック" pitchFamily="34" charset="-128"/>
                <a:cs typeface="Arial" panose="020B0604020202020204" pitchFamily="34" charset="0"/>
              </a:rPr>
              <a:t>Original Author:</a:t>
            </a:r>
            <a:r>
              <a:rPr lang="en-US" baseline="0" dirty="0">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John </a:t>
            </a:r>
            <a:r>
              <a:rPr lang="de-DE" dirty="0">
                <a:latin typeface="Arial" panose="020B0604020202020204" pitchFamily="34" charset="0"/>
                <a:ea typeface="ＭＳ Ｐゴシック" pitchFamily="34" charset="-128"/>
                <a:cs typeface="Arial" panose="020B0604020202020204" pitchFamily="34" charset="0"/>
              </a:rPr>
              <a:t>Steuernagle;</a:t>
            </a:r>
            <a:r>
              <a:rPr lang="de-DE" baseline="0" dirty="0">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 POC Kevin Clover, National FAASTeam Program Manager (Operations), Office 562-888-2020.</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b="1" i="1" dirty="0">
              <a:latin typeface="Times New Roman" pitchFamily="18" charset="0"/>
              <a:ea typeface="ＭＳ Ｐゴシック" pitchFamily="34" charset="-128"/>
            </a:endParaRPr>
          </a:p>
          <a:p>
            <a:pPr eaLnBrk="1" hangingPunct="1"/>
            <a:r>
              <a:rPr lang="en-US" b="1" i="0" dirty="0">
                <a:latin typeface="Arial" panose="020B0604020202020204" pitchFamily="34" charset="0"/>
                <a:ea typeface="ＭＳ Ｐゴシック" pitchFamily="34" charset="-128"/>
                <a:cs typeface="Arial" panose="020B0604020202020204" pitchFamily="34" charset="0"/>
              </a:rPr>
              <a:t>Presentation note:  </a:t>
            </a:r>
            <a:r>
              <a:rPr lang="en-US" b="0" i="1" dirty="0">
                <a:latin typeface="Arial" panose="020B0604020202020204" pitchFamily="34" charset="0"/>
                <a:ea typeface="ＭＳ Ｐゴシック" pitchFamily="34" charset="-128"/>
                <a:cs typeface="Arial" panose="020B0604020202020204" pitchFamily="34" charset="0"/>
              </a:rPr>
              <a:t>This is the title slide for </a:t>
            </a:r>
            <a:r>
              <a:rPr lang="en-US" b="1" i="1" dirty="0">
                <a:latin typeface="Arial" panose="020B0604020202020204" pitchFamily="34" charset="0"/>
                <a:ea typeface="ＭＳ Ｐゴシック" pitchFamily="34" charset="-128"/>
                <a:cs typeface="Arial" panose="020B0604020202020204" pitchFamily="34" charset="0"/>
              </a:rPr>
              <a:t>FY2026 Topic of the Month – October – Human Performance.</a:t>
            </a:r>
          </a:p>
          <a:p>
            <a:pPr eaLnBrk="1" hangingPunct="1"/>
            <a:endParaRPr lang="en-US" b="1" i="0" dirty="0">
              <a:latin typeface="Arial" panose="020B0604020202020204" pitchFamily="34" charset="0"/>
              <a:ea typeface="ＭＳ Ｐゴシック" pitchFamily="34" charset="-128"/>
              <a:cs typeface="Arial" panose="020B0604020202020204" pitchFamily="34" charset="0"/>
            </a:endParaRPr>
          </a:p>
          <a:p>
            <a:pPr marL="171450" indent="-171450" eaLnBrk="1" hangingPunct="1">
              <a:buFont typeface="Arial" panose="020B0604020202020204" pitchFamily="34" charset="0"/>
              <a:buChar char="•"/>
            </a:pPr>
            <a:r>
              <a:rPr lang="en-US" b="1" i="0" dirty="0">
                <a:latin typeface="Arial" panose="020B0604020202020204" pitchFamily="34" charset="0"/>
                <a:ea typeface="ＭＳ Ｐゴシック" pitchFamily="34" charset="-128"/>
                <a:cs typeface="Arial" panose="020B0604020202020204" pitchFamily="34" charset="0"/>
              </a:rPr>
              <a:t>Script</a:t>
            </a:r>
            <a:r>
              <a:rPr lang="en-US" b="1" i="0" baseline="0" dirty="0">
                <a:latin typeface="Arial" panose="020B0604020202020204" pitchFamily="34" charset="0"/>
                <a:ea typeface="ＭＳ Ｐゴシック" pitchFamily="34" charset="-128"/>
                <a:cs typeface="Arial" panose="020B0604020202020204" pitchFamily="34" charset="0"/>
              </a:rPr>
              <a:t> -  </a:t>
            </a:r>
            <a:r>
              <a:rPr lang="en-US" i="0" dirty="0">
                <a:latin typeface="Arial" panose="020B0604020202020204" pitchFamily="34" charset="0"/>
                <a:ea typeface="ＭＳ Ｐゴシック" pitchFamily="34" charset="-128"/>
                <a:cs typeface="Arial" panose="020B0604020202020204" pitchFamily="34" charset="0"/>
              </a:rPr>
              <a:t>We have included a script of suggested dialog with most slides.  The</a:t>
            </a:r>
            <a:r>
              <a:rPr lang="en-US" i="0" baseline="0" dirty="0">
                <a:latin typeface="Arial" panose="020B0604020202020204" pitchFamily="34" charset="0"/>
                <a:ea typeface="ＭＳ Ｐゴシック" pitchFamily="34" charset="-128"/>
                <a:cs typeface="Arial" panose="020B0604020202020204" pitchFamily="34" charset="0"/>
              </a:rPr>
              <a:t> script will always appear in a </a:t>
            </a:r>
            <a:r>
              <a:rPr lang="en-US" b="1" i="0" baseline="0" dirty="0">
                <a:latin typeface="Arial" panose="020B0604020202020204" pitchFamily="34" charset="0"/>
                <a:ea typeface="ＭＳ Ｐゴシック" pitchFamily="34" charset="-128"/>
                <a:cs typeface="Arial" panose="020B0604020202020204" pitchFamily="34" charset="0"/>
              </a:rPr>
              <a:t>non-italic font</a:t>
            </a:r>
            <a:r>
              <a:rPr lang="en-US" i="0" baseline="0" dirty="0">
                <a:latin typeface="Arial" panose="020B0604020202020204" pitchFamily="34" charset="0"/>
                <a:ea typeface="ＭＳ Ｐゴシック" pitchFamily="34" charset="-128"/>
                <a:cs typeface="Arial" panose="020B0604020202020204" pitchFamily="34" charset="0"/>
              </a:rPr>
              <a:t>. </a:t>
            </a:r>
            <a:r>
              <a:rPr lang="en-US" i="0" dirty="0">
                <a:latin typeface="Arial" panose="020B0604020202020204" pitchFamily="34" charset="0"/>
                <a:ea typeface="ＭＳ Ｐゴシック" pitchFamily="34" charset="-128"/>
                <a:cs typeface="Arial" panose="020B0604020202020204" pitchFamily="34" charset="0"/>
              </a:rPr>
              <a:t> Presenters may read the script or modify it to suit their own presentation style.  See template slides 3 and 4  for examples of a slides with script.</a:t>
            </a:r>
          </a:p>
          <a:p>
            <a:pPr eaLnBrk="1" hangingPunct="1"/>
            <a:endParaRPr lang="en-US" dirty="0">
              <a:latin typeface="Arial" panose="020B0604020202020204" pitchFamily="34" charset="0"/>
              <a:ea typeface="ＭＳ Ｐゴシック" pitchFamily="34" charset="-128"/>
              <a:cs typeface="Arial" panose="020B0604020202020204" pitchFamily="34" charset="0"/>
            </a:endParaRPr>
          </a:p>
          <a:p>
            <a:pPr marL="171450" indent="-171450" eaLnBrk="1" hangingPunct="1">
              <a:buFont typeface="Arial" panose="020B0604020202020204" pitchFamily="34" charset="0"/>
              <a:buChar char="•"/>
            </a:pPr>
            <a:r>
              <a:rPr lang="en-US" b="1" i="0" dirty="0">
                <a:latin typeface="Arial" panose="020B0604020202020204" pitchFamily="34" charset="0"/>
                <a:ea typeface="ＭＳ Ｐゴシック" pitchFamily="34" charset="-128"/>
                <a:cs typeface="Arial" panose="020B0604020202020204" pitchFamily="34" charset="0"/>
              </a:rPr>
              <a:t>Presentation Instructions - </a:t>
            </a:r>
            <a:r>
              <a:rPr lang="en-US" i="1" dirty="0">
                <a:latin typeface="Arial" panose="020B0604020202020204" pitchFamily="34" charset="0"/>
                <a:ea typeface="ＭＳ Ｐゴシック" pitchFamily="34" charset="-128"/>
                <a:cs typeface="Arial" panose="020B0604020202020204" pitchFamily="34" charset="0"/>
              </a:rPr>
              <a:t>(stage direction and  presentation suggestions) will be preceded by a  </a:t>
            </a:r>
            <a:r>
              <a:rPr lang="en-US" b="1" dirty="0">
                <a:latin typeface="Arial" panose="020B0604020202020204" pitchFamily="34" charset="0"/>
                <a:ea typeface="ＭＳ Ｐゴシック" pitchFamily="34" charset="-128"/>
                <a:cs typeface="Arial" panose="020B0604020202020204" pitchFamily="34" charset="0"/>
              </a:rPr>
              <a:t>Bold header:</a:t>
            </a:r>
            <a:r>
              <a:rPr lang="en-US" b="1" baseline="0" dirty="0">
                <a:latin typeface="Arial" panose="020B0604020202020204" pitchFamily="34" charset="0"/>
                <a:ea typeface="ＭＳ Ｐゴシック" pitchFamily="34" charset="-128"/>
                <a:cs typeface="Arial" panose="020B0604020202020204" pitchFamily="34" charset="0"/>
              </a:rPr>
              <a:t> </a:t>
            </a:r>
            <a:r>
              <a:rPr lang="en-US" i="1" dirty="0">
                <a:latin typeface="Arial" panose="020B0604020202020204" pitchFamily="34" charset="0"/>
                <a:ea typeface="ＭＳ Ｐゴシック" pitchFamily="34" charset="-128"/>
                <a:cs typeface="Arial" panose="020B0604020202020204" pitchFamily="34" charset="0"/>
              </a:rPr>
              <a:t>the instructions themselves will be in </a:t>
            </a:r>
            <a:r>
              <a:rPr lang="en-US" b="1" i="1" dirty="0">
                <a:latin typeface="Arial" panose="020B0604020202020204" pitchFamily="34" charset="0"/>
                <a:ea typeface="ＭＳ Ｐゴシック" pitchFamily="34" charset="-128"/>
                <a:cs typeface="Arial" panose="020B0604020202020204" pitchFamily="34" charset="0"/>
              </a:rPr>
              <a:t>Italic fonts</a:t>
            </a:r>
            <a:r>
              <a:rPr lang="en-US" i="1" dirty="0">
                <a:latin typeface="Arial" panose="020B0604020202020204" pitchFamily="34" charset="0"/>
                <a:ea typeface="ＭＳ Ｐゴシック" pitchFamily="34" charset="-128"/>
                <a:cs typeface="Arial" panose="020B0604020202020204" pitchFamily="34" charset="0"/>
              </a:rPr>
              <a:t>.  See slides 2 </a:t>
            </a:r>
            <a:r>
              <a:rPr lang="en-US" i="1" baseline="0" dirty="0">
                <a:latin typeface="Arial" panose="020B0604020202020204" pitchFamily="34" charset="0"/>
                <a:ea typeface="ＭＳ Ｐゴシック" pitchFamily="34" charset="-128"/>
                <a:cs typeface="Arial" panose="020B0604020202020204" pitchFamily="34" charset="0"/>
              </a:rPr>
              <a:t>for an example of slides with Presentation Instructions only.</a:t>
            </a:r>
            <a:endParaRPr lang="en-US" i="1"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marL="171450" indent="-171450" eaLnBrk="1" hangingPunct="1">
              <a:buFont typeface="Arial" panose="020B0604020202020204" pitchFamily="34" charset="0"/>
              <a:buChar char="•"/>
            </a:pPr>
            <a:r>
              <a:rPr lang="en-US" b="1" i="0" dirty="0">
                <a:latin typeface="Arial" panose="020B0604020202020204" pitchFamily="34" charset="0"/>
                <a:ea typeface="ＭＳ Ｐゴシック" pitchFamily="34" charset="-128"/>
                <a:cs typeface="Arial" panose="020B0604020202020204" pitchFamily="34" charset="0"/>
              </a:rPr>
              <a:t>Program control instructions</a:t>
            </a:r>
            <a:r>
              <a:rPr lang="en-US" b="1" i="0" baseline="0" dirty="0">
                <a:latin typeface="Arial" panose="020B0604020202020204" pitchFamily="34" charset="0"/>
                <a:ea typeface="ＭＳ Ｐゴシック" pitchFamily="34" charset="-128"/>
                <a:cs typeface="Arial" panose="020B0604020202020204" pitchFamily="34" charset="0"/>
              </a:rPr>
              <a:t> -</a:t>
            </a:r>
            <a:r>
              <a:rPr lang="en-US" b="1" i="0" dirty="0">
                <a:latin typeface="Arial" panose="020B0604020202020204" pitchFamily="34" charset="0"/>
                <a:ea typeface="ＭＳ Ｐゴシック" pitchFamily="34" charset="-128"/>
                <a:cs typeface="Arial" panose="020B0604020202020204" pitchFamily="34" charset="0"/>
              </a:rPr>
              <a:t> </a:t>
            </a:r>
            <a:r>
              <a:rPr lang="en-US" i="1" dirty="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a:latin typeface="Arial" panose="020B0604020202020204" pitchFamily="34" charset="0"/>
                <a:ea typeface="ＭＳ Ｐゴシック" pitchFamily="34" charset="-128"/>
                <a:cs typeface="Arial" panose="020B0604020202020204" pitchFamily="34" charset="0"/>
              </a:rPr>
              <a:t>(Click) </a:t>
            </a:r>
            <a:r>
              <a:rPr lang="en-US" i="1" dirty="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a:latin typeface="Arial" panose="020B0604020202020204" pitchFamily="34" charset="0"/>
                <a:ea typeface="ＭＳ Ｐゴシック" pitchFamily="34" charset="-128"/>
                <a:cs typeface="Arial" panose="020B0604020202020204" pitchFamily="34" charset="0"/>
              </a:rPr>
              <a:t>(Next Slide) </a:t>
            </a:r>
            <a:r>
              <a:rPr lang="en-US" i="1" dirty="0">
                <a:latin typeface="Arial" panose="020B0604020202020204" pitchFamily="34" charset="0"/>
                <a:ea typeface="ＭＳ Ｐゴシック" pitchFamily="34" charset="-128"/>
                <a:cs typeface="Arial" panose="020B0604020202020204" pitchFamily="34" charset="0"/>
              </a:rPr>
              <a:t>for slide advance.</a:t>
            </a:r>
          </a:p>
          <a:p>
            <a:pPr marL="171450" indent="-171450" eaLnBrk="1" hangingPunct="1">
              <a:buFont typeface="Arial" panose="020B0604020202020204" pitchFamily="34" charset="0"/>
              <a:buChar char="•"/>
            </a:pPr>
            <a:endParaRPr lang="en-US" b="1" i="1" dirty="0">
              <a:latin typeface="Arial" panose="020B0604020202020204" pitchFamily="34" charset="0"/>
              <a:ea typeface="ＭＳ Ｐゴシック" pitchFamily="34" charset="-128"/>
              <a:cs typeface="Arial" panose="020B0604020202020204" pitchFamily="34" charset="0"/>
            </a:endParaRPr>
          </a:p>
          <a:p>
            <a:pPr marL="171450" indent="-171450" eaLnBrk="1" hangingPunct="1">
              <a:buFont typeface="Arial" panose="020B0604020202020204" pitchFamily="34" charset="0"/>
              <a:buChar char="•"/>
            </a:pPr>
            <a:r>
              <a:rPr lang="en-US" b="1" i="0" dirty="0">
                <a:latin typeface="Arial" panose="020B0604020202020204" pitchFamily="34" charset="0"/>
                <a:ea typeface="ＭＳ Ｐゴシック" pitchFamily="34" charset="-128"/>
                <a:cs typeface="Arial" panose="020B0604020202020204" pitchFamily="34" charset="0"/>
              </a:rPr>
              <a:t>Background</a:t>
            </a:r>
            <a:r>
              <a:rPr lang="en-US" b="1" i="0" baseline="0" dirty="0">
                <a:latin typeface="Arial" panose="020B0604020202020204" pitchFamily="34" charset="0"/>
                <a:ea typeface="ＭＳ Ｐゴシック" pitchFamily="34" charset="-128"/>
                <a:cs typeface="Arial" panose="020B0604020202020204" pitchFamily="34" charset="0"/>
              </a:rPr>
              <a:t> information - </a:t>
            </a:r>
            <a:r>
              <a:rPr lang="en-US" i="1" dirty="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br>
              <a:rPr lang="en-US" i="1" dirty="0">
                <a:latin typeface="Arial" panose="020B0604020202020204" pitchFamily="34" charset="0"/>
                <a:ea typeface="ＭＳ Ｐゴシック" pitchFamily="34" charset="-128"/>
                <a:cs typeface="Arial" panose="020B0604020202020204" pitchFamily="34" charset="0"/>
              </a:rPr>
            </a:br>
            <a:r>
              <a:rPr lang="en-US" i="1" dirty="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a:latin typeface="Arial" panose="020B0604020202020204" pitchFamily="34" charset="0"/>
                <a:ea typeface="ＭＳ Ｐゴシック" pitchFamily="34" charset="-128"/>
                <a:cs typeface="Arial" panose="020B0604020202020204" pitchFamily="34" charset="0"/>
              </a:rPr>
              <a:t>Background: </a:t>
            </a:r>
            <a:r>
              <a:rPr lang="en-US" i="1" dirty="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 </a:t>
            </a:r>
            <a:r>
              <a:rPr lang="en-US" b="1" dirty="0">
                <a:latin typeface="Arial" panose="020B0604020202020204" pitchFamily="34" charset="0"/>
                <a:ea typeface="ＭＳ Ｐゴシック" pitchFamily="34" charset="-128"/>
                <a:cs typeface="Arial" panose="020B0604020202020204" pitchFamily="34" charset="0"/>
              </a:rPr>
              <a:t>(Next Slide) </a:t>
            </a:r>
            <a:endParaRPr lang="en-US" i="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85681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Presentation note:  </a:t>
            </a:r>
            <a:r>
              <a:rPr lang="en-US" i="1" dirty="0">
                <a:latin typeface="Arial" panose="020B0604020202020204" pitchFamily="34" charset="0"/>
                <a:cs typeface="Arial" panose="020B0604020202020204" pitchFamily="34" charset="0"/>
              </a:rPr>
              <a:t>Lead a short discussion on each of the answers on screen. Then, see script for rebuttal to each answer.</a:t>
            </a:r>
          </a:p>
          <a:p>
            <a:endParaRPr lang="en-US" i="1"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What would you say to a pilot who provided this answer?  </a:t>
            </a:r>
            <a:r>
              <a:rPr lang="en-US" i="1" dirty="0">
                <a:latin typeface="Arial" panose="020B0604020202020204" pitchFamily="34" charset="0"/>
                <a:cs typeface="Arial" panose="020B0604020202020204" pitchFamily="34" charset="0"/>
              </a:rPr>
              <a:t>Solicit audience answers then:</a:t>
            </a:r>
          </a:p>
          <a:p>
            <a:endParaRPr lang="en-US" i="1"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You may be used to long workdays but by the time you land you’ll have been going for 15 hours.  True; you won’t be flying for all of that time, but the flight will occur at the end of a long day.  No one is at their best then.  By the way - were you planning on a meal before takeoff?  Tired, hungry, and possibly de-hydrated is not a good way to begin or end a flight.  More about nutrition and hydration later.  </a:t>
            </a:r>
            <a:r>
              <a:rPr lang="en-US" b="1" i="0" dirty="0">
                <a:latin typeface="Arial" panose="020B0604020202020204" pitchFamily="34" charset="0"/>
                <a:cs typeface="Arial" panose="020B0604020202020204" pitchFamily="34" charset="0"/>
              </a:rPr>
              <a:t>(Click)</a:t>
            </a:r>
          </a:p>
          <a:p>
            <a:endParaRPr lang="en-US" b="1" i="0" dirty="0">
              <a:latin typeface="Arial" panose="020B0604020202020204" pitchFamily="34" charset="0"/>
              <a:cs typeface="Arial" panose="020B0604020202020204" pitchFamily="34" charset="0"/>
            </a:endParaRPr>
          </a:p>
          <a:p>
            <a:r>
              <a:rPr lang="en-US" b="0" i="0" dirty="0">
                <a:latin typeface="Arial" panose="020B0604020202020204" pitchFamily="34" charset="0"/>
                <a:cs typeface="Arial" panose="020B0604020202020204" pitchFamily="34" charset="0"/>
              </a:rPr>
              <a:t>How about this answer?  </a:t>
            </a:r>
            <a:r>
              <a:rPr lang="en-US" b="0" i="1" dirty="0">
                <a:latin typeface="Arial" panose="020B0604020202020204" pitchFamily="34" charset="0"/>
                <a:cs typeface="Arial" panose="020B0604020202020204" pitchFamily="34" charset="0"/>
              </a:rPr>
              <a:t>Solicit audience answers then:</a:t>
            </a:r>
          </a:p>
          <a:p>
            <a:endParaRPr lang="en-US" b="0" i="1" dirty="0">
              <a:latin typeface="Arial" panose="020B0604020202020204" pitchFamily="34" charset="0"/>
              <a:cs typeface="Arial" panose="020B0604020202020204" pitchFamily="34" charset="0"/>
            </a:endParaRPr>
          </a:p>
          <a:p>
            <a:r>
              <a:rPr lang="en-US" b="0" i="0" dirty="0">
                <a:latin typeface="Arial" panose="020B0604020202020204" pitchFamily="34" charset="0"/>
                <a:cs typeface="Arial" panose="020B0604020202020204" pitchFamily="34" charset="0"/>
              </a:rPr>
              <a:t>You’ll have plenty of time to rest while you’re on vacation but we’re talking about today.  If you’re not getting your usual rest, you may be running very close to empty.  Flying at the end of a long day, especially when you’re not well rested the night before is not recommended.  </a:t>
            </a:r>
            <a:r>
              <a:rPr lang="en-US" b="1" i="0" dirty="0">
                <a:latin typeface="Arial" panose="020B0604020202020204" pitchFamily="34" charset="0"/>
                <a:cs typeface="Arial" panose="020B0604020202020204" pitchFamily="34" charset="0"/>
              </a:rPr>
              <a:t>(Click)</a:t>
            </a:r>
          </a:p>
          <a:p>
            <a:endParaRPr lang="en-US" b="1" i="0" dirty="0">
              <a:latin typeface="Arial" panose="020B0604020202020204" pitchFamily="34" charset="0"/>
              <a:cs typeface="Arial" panose="020B0604020202020204" pitchFamily="34" charset="0"/>
            </a:endParaRPr>
          </a:p>
          <a:p>
            <a:r>
              <a:rPr lang="en-US" b="0" i="0" dirty="0">
                <a:latin typeface="Arial" panose="020B0604020202020204" pitchFamily="34" charset="0"/>
                <a:cs typeface="Arial" panose="020B0604020202020204" pitchFamily="34" charset="0"/>
              </a:rPr>
              <a:t>And how about this one?  </a:t>
            </a:r>
            <a:r>
              <a:rPr lang="en-US" b="0" i="1" dirty="0">
                <a:latin typeface="Arial" panose="020B0604020202020204" pitchFamily="34" charset="0"/>
                <a:cs typeface="Arial" panose="020B0604020202020204" pitchFamily="34" charset="0"/>
              </a:rPr>
              <a:t>Solicit audience answers then:</a:t>
            </a:r>
          </a:p>
          <a:p>
            <a:endParaRPr lang="en-US" b="0" i="1" dirty="0">
              <a:latin typeface="Arial" panose="020B0604020202020204" pitchFamily="34" charset="0"/>
              <a:cs typeface="Arial" panose="020B0604020202020204" pitchFamily="34" charset="0"/>
            </a:endParaRPr>
          </a:p>
          <a:p>
            <a:r>
              <a:rPr lang="en-US" b="0" i="0" dirty="0">
                <a:latin typeface="Arial" panose="020B0604020202020204" pitchFamily="34" charset="0"/>
                <a:cs typeface="Arial" panose="020B0604020202020204" pitchFamily="34" charset="0"/>
              </a:rPr>
              <a:t>This is a hazardous attitude for sure.  We can’t power through life forever.  Even super men and women need to rest.  And we’re sorry to say but coffee can’t substitute for rest.  Consuming too much coffee can lead to anxiety, agitation, elevated or irregular heart rate, stomach upset, restlessness and disorientation.  Not the attributes we like to see in pilots.  By the way - if you decide to cut back on or eliminate caffeine, don’t quit cold turkey.  Gradually reducing your intake is the way to go.</a:t>
            </a:r>
          </a:p>
          <a:p>
            <a:endParaRPr lang="en-US" b="0" i="0" dirty="0">
              <a:latin typeface="Arial" panose="020B0604020202020204" pitchFamily="34" charset="0"/>
              <a:cs typeface="Arial" panose="020B0604020202020204" pitchFamily="34" charset="0"/>
            </a:endParaRPr>
          </a:p>
          <a:p>
            <a:r>
              <a:rPr lang="en-US" b="0" i="0" dirty="0">
                <a:latin typeface="Arial" panose="020B0604020202020204" pitchFamily="34" charset="0"/>
                <a:cs typeface="Arial" panose="020B0604020202020204" pitchFamily="34" charset="0"/>
              </a:rPr>
              <a:t>There’s more on fatigue in the training module but we’ll close the fatigue topic with some risk management tips.</a:t>
            </a:r>
          </a:p>
          <a:p>
            <a:endParaRPr lang="en-US" b="0" i="0" dirty="0">
              <a:latin typeface="Arial" panose="020B0604020202020204" pitchFamily="34" charset="0"/>
              <a:cs typeface="Arial" panose="020B0604020202020204" pitchFamily="34" charset="0"/>
            </a:endParaRPr>
          </a:p>
          <a:p>
            <a:r>
              <a:rPr lang="en-US" b="1" i="0" dirty="0">
                <a:latin typeface="Arial" panose="020B0604020202020204" pitchFamily="34" charset="0"/>
                <a:cs typeface="Arial" panose="020B0604020202020204" pitchFamily="34" charset="0"/>
              </a:rPr>
              <a:t>(Next Slide)</a:t>
            </a:r>
            <a:endParaRPr lang="en-US" b="1" i="1" dirty="0">
              <a:latin typeface="Arial" panose="020B0604020202020204" pitchFamily="34" charset="0"/>
              <a:cs typeface="Arial" panose="020B0604020202020204" pitchFamily="34" charset="0"/>
            </a:endParaRPr>
          </a:p>
          <a:p>
            <a:endParaRPr lang="en-US" b="0" i="0" dirty="0">
              <a:latin typeface="Arial" panose="020B0604020202020204" pitchFamily="34" charset="0"/>
              <a:cs typeface="Arial" panose="020B0604020202020204" pitchFamily="34" charset="0"/>
            </a:endParaRPr>
          </a:p>
          <a:p>
            <a:endParaRPr lang="en-US" b="1" i="0" dirty="0">
              <a:latin typeface="Arial" panose="020B0604020202020204" pitchFamily="34" charset="0"/>
              <a:cs typeface="Arial" panose="020B0604020202020204" pitchFamily="34" charset="0"/>
            </a:endParaRPr>
          </a:p>
          <a:p>
            <a:endParaRPr lang="en-US" i="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9172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Consider flying activities to be part of your workday.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Plan a maximum of 12 to 14 hours per work period and schedule a 12-hour break between work periods.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Schedule a maximum of six consecutive work periods after which, schedule a 24 to 48-hour rest and recuperation period.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Next let’s consider stress.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1188960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Stress is a physiological and cognitive response to stressors - circumstances, events, and attitudes that shape our lives.  Stress can build up over time, or it can be an acute reaction to pressures of the moment.  When determining our fitness to fly, we need to consider our mental wellbeing as well as our physical state.</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No one leads a stress-free life and indeed; moderate stress is healthy and enables us to do our best.  But stress overload is another thing altogether.   Our performance and health both suffer if we're overstressed.   </a:t>
            </a:r>
            <a:r>
              <a:rPr lang="en-US" b="0" i="1" dirty="0">
                <a:solidFill>
                  <a:srgbClr val="000000"/>
                </a:solidFill>
                <a:effectLst/>
                <a:latin typeface="Arial" panose="020B0604020202020204" pitchFamily="34" charset="0"/>
                <a:cs typeface="Arial" panose="020B0604020202020204" pitchFamily="34" charset="0"/>
              </a:rPr>
              <a:t>The trick is to maintain an optimum stress level - especially when engaged in complex and demanding activities..... like flying.</a:t>
            </a:r>
          </a:p>
          <a:p>
            <a:pPr algn="l" fontAlgn="base"/>
            <a:endParaRPr lang="en-US" b="0" i="1" dirty="0">
              <a:solidFill>
                <a:srgbClr val="000000"/>
              </a:solidFill>
              <a:effectLst/>
              <a:latin typeface="Arial" panose="020B0604020202020204" pitchFamily="34" charset="0"/>
              <a:cs typeface="Arial" panose="020B0604020202020204" pitchFamily="34" charset="0"/>
            </a:endParaRPr>
          </a:p>
          <a:p>
            <a:pPr algn="l" fontAlgn="base"/>
            <a:endParaRPr lang="en-US" b="1" i="1" dirty="0">
              <a:solidFill>
                <a:srgbClr val="000000"/>
              </a:solidFill>
              <a:effectLst/>
              <a:latin typeface="Arial" panose="020B0604020202020204" pitchFamily="34" charset="0"/>
              <a:cs typeface="Arial" panose="020B0604020202020204" pitchFamily="34" charset="0"/>
            </a:endParaRPr>
          </a:p>
          <a:p>
            <a:pPr algn="l" fontAlgn="base"/>
            <a:r>
              <a:rPr lang="en-US" b="1" i="0" dirty="0">
                <a:solidFill>
                  <a:srgbClr val="000000"/>
                </a:solidFill>
                <a:effectLst/>
                <a:latin typeface="Arial" panose="020B0604020202020204" pitchFamily="34" charset="0"/>
                <a:cs typeface="Arial" panose="020B06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1882518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Stress can be triggered by immediate, challenging or threatening situations, long-term background issues, or both.  Response to stress depends on both stress intensity and length of exposure.  Chronic (long-term) stress can become so routine that you are no longer aware of it – </a:t>
            </a:r>
            <a:r>
              <a:rPr lang="en-US" b="1" i="1" dirty="0">
                <a:latin typeface="Arial" panose="020B0604020202020204" pitchFamily="34" charset="0"/>
                <a:cs typeface="Arial" panose="020B0604020202020204" pitchFamily="34" charset="0"/>
              </a:rPr>
              <a:t>but it still causes harm.  </a:t>
            </a:r>
            <a:endParaRPr lang="en-US" b="0" i="0" dirty="0">
              <a:latin typeface="Arial" panose="020B0604020202020204" pitchFamily="34" charset="0"/>
              <a:cs typeface="Arial" panose="020B0604020202020204" pitchFamily="34" charset="0"/>
            </a:endParaRPr>
          </a:p>
          <a:p>
            <a:endParaRPr lang="en-US" b="0" i="0" dirty="0">
              <a:latin typeface="Arial" panose="020B0604020202020204" pitchFamily="34" charset="0"/>
              <a:cs typeface="Arial" panose="020B0604020202020204" pitchFamily="34" charset="0"/>
            </a:endParaRPr>
          </a:p>
          <a:p>
            <a:r>
              <a:rPr lang="en-US" b="0" i="0" dirty="0">
                <a:latin typeface="Arial" panose="020B0604020202020204" pitchFamily="34" charset="0"/>
                <a:cs typeface="Arial" panose="020B0604020202020204" pitchFamily="34" charset="0"/>
              </a:rPr>
              <a:t>Here are some symptoms of chronic stress.  None of us would choose to live with these and yet, as we said, they can be so familiar that they just feel…. well…. Normal.  Chronic stress is obviously dangerous but there’s another kind of stress that’s swift and deadly.</a:t>
            </a:r>
            <a:endParaRPr lang="en-US" b="1" i="1" dirty="0">
              <a:latin typeface="Arial" panose="020B0604020202020204" pitchFamily="34" charset="0"/>
              <a:cs typeface="Arial" panose="020B0604020202020204" pitchFamily="34" charset="0"/>
            </a:endParaRPr>
          </a:p>
          <a:p>
            <a:endParaRPr lang="en-US" b="1" i="1" dirty="0"/>
          </a:p>
          <a:p>
            <a:r>
              <a:rPr lang="en-US" b="1" i="0" dirty="0"/>
              <a:t>(Next Slide)</a:t>
            </a:r>
            <a:endParaRPr lang="en-US" i="0"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150610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The human startle response is a deep-seated reflexive action initiated by the amygdala in the limbic system – the most ancient part of our brain.  For eons it’s been a recipe for evolutionary success; a deep seated, reflexive reaction to stimuli that instantly prepares us to fight, or to run for our lives.</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Running or fighting may not be helpful when coping with a rapidly developing aviation emergency.  Success or failure will depend on how well we are prepared to deal with the emergency and all too often – how close we are to the ground when it happens. </a:t>
            </a:r>
          </a:p>
          <a:p>
            <a:pPr algn="l" fontAlgn="base"/>
            <a:r>
              <a:rPr lang="en-US" b="0" i="0" dirty="0">
                <a:solidFill>
                  <a:srgbClr val="000000"/>
                </a:solidFill>
                <a:effectLst/>
                <a:latin typeface="Arial" panose="020B0604020202020204" pitchFamily="34" charset="0"/>
                <a:cs typeface="Arial" panose="020B0604020202020204" pitchFamily="34" charset="0"/>
              </a:rPr>
              <a:t>Because the startle response is reflexive it’s virtually instantaneous – when we’re startled, we begin to respond before we have time to consider what we’re doing.  In some cases, the Amygdala hijacks our thought processes, controlling our actions – often in inappropriate ways.  Amygdala hijacks are immediate, overwhelming emotional responses to perceived threats unsupported by reasoned analyses of our situations.  In worst case scenarios, we may find ourselves in a vortex of inappropriate action or unable to act at all.  At the bottom of the vortex, we are spending all of our mental energy on staying alive with no capacity to reason our way out of our predicament.</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1" i="0" dirty="0">
                <a:solidFill>
                  <a:srgbClr val="000000"/>
                </a:solidFill>
                <a:effectLst/>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418243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best way to cope with flying stressors is to </a:t>
            </a:r>
            <a:r>
              <a:rPr lang="en-US" b="1" i="1" dirty="0">
                <a:latin typeface="Arial" panose="020B0604020202020204" pitchFamily="34" charset="0"/>
                <a:cs typeface="Arial" panose="020B0604020202020204" pitchFamily="34" charset="0"/>
              </a:rPr>
              <a:t>prepare</a:t>
            </a:r>
            <a:r>
              <a:rPr lang="en-US" dirty="0">
                <a:latin typeface="Arial" panose="020B0604020202020204" pitchFamily="34" charset="0"/>
                <a:cs typeface="Arial" panose="020B0604020202020204" pitchFamily="34" charset="0"/>
              </a:rPr>
              <a:t> during pre-flight and </a:t>
            </a:r>
            <a:r>
              <a:rPr lang="en-US" b="1" i="1" dirty="0">
                <a:latin typeface="Arial" panose="020B0604020202020204" pitchFamily="34" charset="0"/>
                <a:cs typeface="Arial" panose="020B0604020202020204" pitchFamily="34" charset="0"/>
              </a:rPr>
              <a:t>take timely corrective action </a:t>
            </a:r>
            <a:r>
              <a:rPr lang="en-US" dirty="0">
                <a:latin typeface="Arial" panose="020B0604020202020204" pitchFamily="34" charset="0"/>
                <a:cs typeface="Arial" panose="020B0604020202020204" pitchFamily="34" charset="0"/>
              </a:rPr>
              <a:t>in-flight. </a:t>
            </a:r>
            <a:r>
              <a:rPr lang="en-US" b="0" i="0" dirty="0">
                <a:solidFill>
                  <a:srgbClr val="000000"/>
                </a:solidFill>
                <a:effectLst/>
                <a:latin typeface="Arial" panose="020B0604020202020204" pitchFamily="34" charset="0"/>
                <a:cs typeface="Arial" panose="020B0604020202020204" pitchFamily="34" charset="0"/>
              </a:rPr>
              <a:t>. </a:t>
            </a:r>
            <a:r>
              <a:rPr lang="en-US" b="1" i="0" dirty="0">
                <a:solidFill>
                  <a:srgbClr val="000000"/>
                </a:solidFill>
                <a:effectLst/>
                <a:latin typeface="Arial" panose="020B0604020202020204" pitchFamily="34" charset="0"/>
                <a:cs typeface="Arial" panose="020B0604020202020204" pitchFamily="34" charset="0"/>
              </a:rPr>
              <a:t>(Click)</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Prepare </a:t>
            </a:r>
            <a:r>
              <a:rPr lang="en-US" b="0" i="0" dirty="0">
                <a:solidFill>
                  <a:srgbClr val="000000"/>
                </a:solidFill>
                <a:effectLst/>
                <a:latin typeface="Arial" panose="020B0604020202020204" pitchFamily="34" charset="0"/>
                <a:cs typeface="Arial" panose="020B0604020202020204" pitchFamily="34" charset="0"/>
              </a:rPr>
              <a:t>- Know how to deal with normal and abnormal flight situations and practice so as to be able to manage them effectively.  </a:t>
            </a:r>
            <a:r>
              <a:rPr lang="en-US" b="1" i="0" dirty="0">
                <a:solidFill>
                  <a:srgbClr val="000000"/>
                </a:solidFill>
                <a:effectLst/>
                <a:latin typeface="Arial" panose="020B0604020202020204" pitchFamily="34" charset="0"/>
                <a:cs typeface="Arial" panose="020B0604020202020204" pitchFamily="34" charset="0"/>
              </a:rPr>
              <a:t>(Click)</a:t>
            </a: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Arial" panose="020B0604020202020204" pitchFamily="34" charset="0"/>
                <a:cs typeface="Arial" panose="020B0604020202020204" pitchFamily="34" charset="0"/>
              </a:rPr>
              <a:t>Anticipate </a:t>
            </a:r>
            <a:r>
              <a:rPr lang="en-US" b="0" i="0" dirty="0">
                <a:solidFill>
                  <a:srgbClr val="000000"/>
                </a:solidFill>
                <a:effectLst/>
                <a:latin typeface="Arial" panose="020B0604020202020204" pitchFamily="34" charset="0"/>
                <a:cs typeface="Arial" panose="020B0604020202020204" pitchFamily="34" charset="0"/>
              </a:rPr>
              <a:t>- Identify hazards and threats that could arise during flight even if they are unlikely.  This will reduce the chance of inappropriate startle response.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Arial" panose="020B0604020202020204" pitchFamily="34" charset="0"/>
                <a:cs typeface="Arial" panose="020B0604020202020204" pitchFamily="34" charset="0"/>
              </a:rPr>
              <a:t>Plan </a:t>
            </a:r>
            <a:r>
              <a:rPr lang="en-US" b="0" i="0" dirty="0">
                <a:solidFill>
                  <a:srgbClr val="000000"/>
                </a:solidFill>
                <a:effectLst/>
                <a:latin typeface="Arial" panose="020B0604020202020204" pitchFamily="34" charset="0"/>
                <a:cs typeface="Arial" panose="020B0604020202020204" pitchFamily="34" charset="0"/>
              </a:rPr>
              <a:t>- Once you've identified hazards and threats plan how you will deal with them should they arise.  Participating in a regular program of proficiency flying such as the FAA </a:t>
            </a:r>
            <a:r>
              <a:rPr lang="en-US" b="1" i="1" dirty="0">
                <a:solidFill>
                  <a:srgbClr val="000000"/>
                </a:solidFill>
                <a:effectLst/>
                <a:latin typeface="Arial" panose="020B0604020202020204" pitchFamily="34" charset="0"/>
                <a:cs typeface="Arial" panose="020B0604020202020204" pitchFamily="34" charset="0"/>
              </a:rPr>
              <a:t>WINGS </a:t>
            </a:r>
            <a:r>
              <a:rPr lang="en-US" b="0" i="0" dirty="0">
                <a:solidFill>
                  <a:srgbClr val="000000"/>
                </a:solidFill>
                <a:effectLst/>
                <a:latin typeface="Arial" panose="020B0604020202020204" pitchFamily="34" charset="0"/>
                <a:cs typeface="Arial" panose="020B0604020202020204" pitchFamily="34" charset="0"/>
              </a:rPr>
              <a:t>Pilot Proficiency Program will keep you flying at the top of your game. </a:t>
            </a:r>
            <a:r>
              <a:rPr lang="en-US" b="1" i="0" dirty="0">
                <a:solidFill>
                  <a:srgbClr val="000000"/>
                </a:solidFill>
                <a:effectLst/>
                <a:latin typeface="Arial" panose="020B0604020202020204" pitchFamily="34" charset="0"/>
                <a:cs typeface="Arial" panose="020B0604020202020204" pitchFamily="34" charset="0"/>
              </a:rPr>
              <a:t>(Click)</a:t>
            </a: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Arial" panose="020B0604020202020204" pitchFamily="34" charset="0"/>
                <a:cs typeface="Arial" panose="020B0604020202020204" pitchFamily="34" charset="0"/>
              </a:rPr>
              <a:t>Brief </a:t>
            </a:r>
            <a:r>
              <a:rPr lang="en-US" b="0" i="0" dirty="0">
                <a:solidFill>
                  <a:srgbClr val="000000"/>
                </a:solidFill>
                <a:effectLst/>
                <a:latin typeface="Arial" panose="020B0604020202020204" pitchFamily="34" charset="0"/>
                <a:cs typeface="Arial" panose="020B0604020202020204" pitchFamily="34" charset="0"/>
              </a:rPr>
              <a:t>- Brief your plan to other crew members and/or passengers.  Tell them what you will do if the flight does not go according to plan.  Be sure to brief alternate destinations.  This will preclude discussions or complaints while you are busy navigating to an alternate. </a:t>
            </a:r>
            <a:r>
              <a:rPr lang="en-US" b="1" i="0" dirty="0">
                <a:solidFill>
                  <a:srgbClr val="000000"/>
                </a:solidFill>
                <a:effectLst/>
                <a:latin typeface="Arial" panose="020B0604020202020204" pitchFamily="34" charset="0"/>
                <a:cs typeface="Arial" panose="020B0604020202020204" pitchFamily="34" charset="0"/>
              </a:rPr>
              <a:t>(Click)</a:t>
            </a: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Manage flight resources</a:t>
            </a:r>
            <a:r>
              <a:rPr lang="en-US" b="0" i="0" dirty="0">
                <a:solidFill>
                  <a:srgbClr val="000000"/>
                </a:solidFill>
                <a:effectLst/>
                <a:latin typeface="Arial" panose="020B0604020202020204" pitchFamily="34" charset="0"/>
                <a:cs typeface="Arial" panose="020B0604020202020204" pitchFamily="34" charset="0"/>
              </a:rPr>
              <a:t> - Make use of in-flight resources that reduce pilot workload.  Autopilot use or sharing flying duties with another pilot can give you additional time to attend to navigation and communication tasks.  That said - don't become over-reliant on automated systems.  Practice to proficiency so that you will always be comfortable with assuming control.  </a:t>
            </a: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Take timely Action - </a:t>
            </a:r>
            <a:r>
              <a:rPr lang="en-US" b="0" i="0" dirty="0">
                <a:solidFill>
                  <a:srgbClr val="000000"/>
                </a:solidFill>
                <a:effectLst/>
                <a:latin typeface="Arial" panose="020B0604020202020204" pitchFamily="34" charset="0"/>
                <a:cs typeface="Arial" panose="020B0604020202020204" pitchFamily="34" charset="0"/>
              </a:rPr>
              <a:t>If things are not going according to plan, take action to correct them immediately.  It's always best to address small problems early - before they become big ones.</a:t>
            </a:r>
          </a:p>
          <a:p>
            <a:pPr algn="l" fontAlgn="base">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None/>
            </a:pPr>
            <a:r>
              <a:rPr lang="en-US" b="0" i="0" dirty="0">
                <a:solidFill>
                  <a:srgbClr val="000000"/>
                </a:solidFill>
                <a:effectLst/>
                <a:latin typeface="Arial" panose="020B0604020202020204" pitchFamily="34" charset="0"/>
                <a:cs typeface="Arial" panose="020B0604020202020204" pitchFamily="34" charset="0"/>
              </a:rPr>
              <a:t>There’s more to learn about stress in the Human Performance course module but let’s segue to our next topic with an interesting fact.</a:t>
            </a:r>
          </a:p>
          <a:p>
            <a:pPr algn="l" fontAlgn="base">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i="0" dirty="0">
                <a:solidFill>
                  <a:srgbClr val="000000"/>
                </a:solidFill>
                <a:effectLst/>
                <a:latin typeface="Arial" panose="020B0604020202020204" pitchFamily="34" charset="0"/>
                <a:cs typeface="Arial" panose="020B0604020202020204" pitchFamily="34" charset="0"/>
              </a:rPr>
              <a:t>(Next Slide)</a:t>
            </a:r>
          </a:p>
          <a:p>
            <a:pPr algn="l" fontAlgn="base">
              <a:buFont typeface="Arial" panose="020B0604020202020204" pitchFamily="34" charset="0"/>
              <a:buNone/>
            </a:pPr>
            <a:endParaRPr lang="en-US" b="0" i="0" dirty="0">
              <a:solidFill>
                <a:srgbClr val="000000"/>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6041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can talk about human performance influencers in isolation, but the truth is that they’re interrelated in myriad fascinating ways.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Stress, work and recreational activities, rest, diet, and exercise all influence our wellbeing.</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809078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Diet, sleep, physical and mental health, stress, and exercise are linked.  Each can influence the others in positive or negative ways.  </a:t>
            </a:r>
            <a:r>
              <a:rPr lang="en-US" b="1" i="0" dirty="0">
                <a:solidFill>
                  <a:srgbClr val="000000"/>
                </a:solidFill>
                <a:effectLst/>
                <a:latin typeface="Arial" panose="020B0604020202020204" pitchFamily="34" charset="0"/>
                <a:cs typeface="Arial" panose="020B0604020202020204" pitchFamily="34" charset="0"/>
              </a:rPr>
              <a:t>(Click) </a:t>
            </a:r>
          </a:p>
          <a:p>
            <a:endParaRPr lang="en-US" b="1" i="0" dirty="0">
              <a:solidFill>
                <a:srgbClr val="000000"/>
              </a:solidFill>
              <a:effectLst/>
              <a:latin typeface="Arial" panose="020B0604020202020204" pitchFamily="34" charset="0"/>
              <a:cs typeface="Arial" panose="020B0604020202020204" pitchFamily="34" charset="0"/>
            </a:endParaRPr>
          </a:p>
          <a:p>
            <a:r>
              <a:rPr lang="en-US" b="1" i="1" dirty="0">
                <a:solidFill>
                  <a:srgbClr val="000000"/>
                </a:solidFill>
                <a:effectLst/>
                <a:latin typeface="Arial" panose="020B0604020202020204" pitchFamily="34" charset="0"/>
                <a:cs typeface="Arial" panose="020B0604020202020204" pitchFamily="34" charset="0"/>
              </a:rPr>
              <a:t>As with many things in life, it comes down to a matter of balance.</a:t>
            </a:r>
          </a:p>
          <a:p>
            <a:endParaRPr lang="en-US" b="1" i="1"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2958977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We've all had days when there just isn't enough time to accomplish everything we intend to do.  In situations like these most of us will cut some things short in order to have more time for others.  Unfortunately for us, this practice often results in shorter rest periods and skipped or rushed meals.  Let’s consider this scenario:</a:t>
            </a:r>
          </a:p>
          <a:p>
            <a:endParaRPr lang="en-US"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You’ve spent the night in a hotel, and you plan a quick stop for coffee on the way to the airport.  Now, what will you have for breakfast to go with that coffee?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You can grab a quick pastry &amp; coffee at the airport café.  Time: 10 minutes – less if you get your coffee to go.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The hotel coffee shop has a variety of breakfast options.  Sit at the counter for the quickest service.  Time: 20 minutes.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The FBO has a couple of vending machines.  You can get coffee and something to eat there.  Time: 5 minutes if the machines are working and you have the right change.</a:t>
            </a:r>
          </a:p>
          <a:p>
            <a:endParaRPr lang="en-US" b="0"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82012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Many of us have chosen the 5-minute options rather than a sit-down breakfast.  We feel like we're being responsible to our schedules by eating what's convenient as quickly as we can.  In the example from the previous slide, we save 15 minutes by grabbing a sweet roll or snack to go with our coffee.  But is that the best choice to make?</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The jolt of sugar and caffeine will get us going all right.  But how many of us have felt that sinking feeling when we come off the sugar high in less than an hour - just about the time we're leveling at our cruise altitude?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Even if it entails waking 15 minutes early, it's a best practice to take the time to eat a balanced breakfast that will nourish us for more than an hour.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And plan for hydration needs before, during, and after flight.  Don’t wait until you’re thirsty.  Thirst is one sign of dehydration.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Eschew the mochas, lattes, and sodas.  Plain water is the best hydration source for human performance.</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1" i="0" dirty="0">
                <a:solidFill>
                  <a:srgbClr val="000000"/>
                </a:solidFill>
                <a:effectLst/>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235280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Presentation Note: </a:t>
            </a:r>
            <a:r>
              <a:rPr lang="en-US" sz="1200" i="1" kern="1200" dirty="0">
                <a:solidFill>
                  <a:schemeClr val="tx1"/>
                </a:solidFill>
                <a:effectLst/>
                <a:latin typeface="Arial" panose="020B0604020202020204" pitchFamily="34" charset="0"/>
                <a:ea typeface="+mn-ea"/>
                <a:cs typeface="Arial" panose="020B0604020202020204" pitchFamily="34" charset="0"/>
              </a:rPr>
              <a:t>Here’s where you can discuss venue logistics, acknowledge sponsors, and deliver other information you want your audience to know in the beginning.</a:t>
            </a:r>
          </a:p>
          <a:p>
            <a:r>
              <a:rPr lang="en-US" sz="1200" i="1" kern="1200" dirty="0">
                <a:solidFill>
                  <a:schemeClr val="tx1"/>
                </a:solidFill>
                <a:effectLst/>
                <a:latin typeface="Arial" panose="020B0604020202020204" pitchFamily="34" charset="0"/>
                <a:ea typeface="+mn-ea"/>
                <a:cs typeface="Arial" panose="020B0604020202020204" pitchFamily="34" charset="0"/>
              </a:rPr>
              <a:t>  </a:t>
            </a:r>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i="1" kern="1200" dirty="0">
                <a:solidFill>
                  <a:schemeClr val="tx1"/>
                </a:solidFill>
                <a:effectLst/>
                <a:latin typeface="Arial" panose="020B0604020202020204" pitchFamily="34" charset="0"/>
                <a:ea typeface="+mn-ea"/>
                <a:cs typeface="Arial" panose="020B0604020202020204" pitchFamily="34" charset="0"/>
              </a:rPr>
              <a:t>You can add slides after this one to fit your situation.</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748732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cs typeface="Arial" panose="020B0604020202020204" pitchFamily="34" charset="0"/>
              </a:rPr>
              <a:t>Studies have indicated that a Mediterranean-style diet can support weight loss, lower the risk of heart disease, cancer, and Type 2 diabetes, and increase life expectancy.  Mediterranean diets feature  </a:t>
            </a:r>
            <a:r>
              <a:rPr lang="en-US" b="1" i="0" dirty="0">
                <a:solidFill>
                  <a:srgbClr val="000000"/>
                </a:solidFill>
                <a:effectLst/>
                <a:latin typeface="Arial" panose="020B0604020202020204" pitchFamily="34" charset="0"/>
                <a:cs typeface="Arial" panose="020B0604020202020204" pitchFamily="34" charset="0"/>
              </a:rPr>
              <a:t>(Click)</a:t>
            </a:r>
          </a:p>
          <a:p>
            <a:pPr algn="l" fontAlgn="base"/>
            <a:endParaRPr lang="en-US" b="1"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Fruits and vegetables - that contain many bioactive compounds that have antioxidant and anti-inflammatory properties, and that help protect against cancer.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Lean meat, poultry, and fish.  Oily fish such as salmon, tuna, and mackerel contain omega-3 fatty acids that have a wide range of health benefits and are often lacking in many diets.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Whole grain high-fiber foods such as whole meal bread, pasta, and brown rice.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Dairy products and eggs.  Milk, cheese, and yogurt that contain live active cultures are good for bowel health.  Eggs contain a wide range of vitamins, minerals, and high-quality proteins.  They’re a better choice than sugary breakfast cereals and pastries.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Nuts – they’re a good choice for snacks.  They contain lots of fiber, and a good source of protein, and the slow-burn oils they contain boost energy. </a:t>
            </a:r>
            <a:r>
              <a:rPr lang="en-US" b="1" i="0" dirty="0">
                <a:solidFill>
                  <a:srgbClr val="000000"/>
                </a:solidFill>
                <a:effectLst/>
                <a:latin typeface="Arial" panose="020B0604020202020204" pitchFamily="34" charset="0"/>
                <a:cs typeface="Arial" panose="020B0604020202020204" pitchFamily="34" charset="0"/>
              </a:rPr>
              <a:t>(Click)</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0" i="0" dirty="0">
                <a:solidFill>
                  <a:srgbClr val="000000"/>
                </a:solidFill>
                <a:effectLst/>
                <a:latin typeface="Arial" panose="020B0604020202020204" pitchFamily="34" charset="0"/>
                <a:cs typeface="Arial" panose="020B0604020202020204" pitchFamily="34" charset="0"/>
              </a:rPr>
              <a:t>And Olive oil – One of the healthiest fats, it contains a range of polyphenols and antioxidants that are good at reducing inflammation.</a:t>
            </a: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1" i="0" dirty="0">
                <a:solidFill>
                  <a:srgbClr val="000000"/>
                </a:solidFill>
                <a:effectLst/>
                <a:latin typeface="Arial" panose="020B0604020202020204" pitchFamily="34" charset="0"/>
                <a:cs typeface="Arial" panose="020B0604020202020204" pitchFamily="34" charset="0"/>
              </a:rPr>
              <a:t>(Next Slide)</a:t>
            </a:r>
            <a:endParaRPr lang="en-US" b="0" i="0" dirty="0">
              <a:solidFill>
                <a:srgbClr val="000000"/>
              </a:solidFill>
              <a:effectLst/>
              <a:latin typeface="Arial" panose="020B0604020202020204" pitchFamily="34" charset="0"/>
              <a:cs typeface="Arial" panose="020B0604020202020204" pitchFamily="34" charset="0"/>
            </a:endParaRPr>
          </a:p>
          <a:p>
            <a:pPr algn="l" fontAlgn="base"/>
            <a:endParaRPr lang="en-US" b="0" i="0" dirty="0">
              <a:solidFill>
                <a:srgbClr val="000000"/>
              </a:solidFill>
              <a:effectLst/>
              <a:latin typeface="Arial" panose="020B0604020202020204" pitchFamily="34" charset="0"/>
              <a:cs typeface="Arial" panose="020B0604020202020204" pitchFamily="34" charset="0"/>
            </a:endParaRPr>
          </a:p>
          <a:p>
            <a:pPr algn="l" fontAlgn="base"/>
            <a:r>
              <a:rPr lang="en-US" b="1" i="0" dirty="0">
                <a:solidFill>
                  <a:srgbClr val="000000"/>
                </a:solidFill>
                <a:effectLst/>
                <a:latin typeface="Arial" panose="020B0604020202020204" pitchFamily="34" charset="0"/>
                <a:cs typeface="Arial" panose="020B0604020202020204" pitchFamily="34" charset="0"/>
              </a:rPr>
              <a:t>Background:  </a:t>
            </a:r>
            <a:r>
              <a:rPr lang="en-US" b="0" i="0" dirty="0">
                <a:solidFill>
                  <a:srgbClr val="000000"/>
                </a:solidFill>
                <a:effectLst/>
                <a:latin typeface="Arial" panose="020B0604020202020204" pitchFamily="34" charset="0"/>
                <a:cs typeface="Arial" panose="020B0604020202020204" pitchFamily="34" charset="0"/>
              </a:rPr>
              <a:t>The Mediterranean Diet: An Update of the Clinical Trials – National Library of Medicine</a:t>
            </a:r>
          </a:p>
          <a:p>
            <a:pPr algn="l" fontAlgn="base"/>
            <a:r>
              <a:rPr lang="en-US" b="0" i="0" dirty="0">
                <a:solidFill>
                  <a:srgbClr val="000000"/>
                </a:solidFill>
                <a:effectLst/>
                <a:latin typeface="Arial" panose="020B0604020202020204" pitchFamily="34" charset="0"/>
                <a:cs typeface="Arial" panose="020B0604020202020204" pitchFamily="34" charset="0"/>
              </a:rPr>
              <a:t>		https://www.ncbi.nlm.nih.gov/pmc/articles/PMC9317652/</a:t>
            </a:r>
          </a:p>
          <a:p>
            <a:pPr algn="l" fontAlgn="base"/>
            <a:r>
              <a:rPr lang="en-US" b="0" i="0" dirty="0">
                <a:solidFill>
                  <a:srgbClr val="000000"/>
                </a:solidFill>
                <a:effectLst/>
                <a:latin typeface="Arial" panose="020B0604020202020204" pitchFamily="34" charset="0"/>
                <a:cs typeface="Arial" panose="020B0604020202020204" pitchFamily="34" charset="0"/>
              </a:rPr>
              <a:t> </a:t>
            </a:r>
          </a:p>
          <a:p>
            <a:pPr algn="l" fontAlgn="base"/>
            <a:r>
              <a:rPr lang="en-US" b="0" i="0" dirty="0">
                <a:solidFill>
                  <a:srgbClr val="000000"/>
                </a:solidFill>
                <a:effectLst/>
                <a:latin typeface="Arial" panose="020B0604020202020204" pitchFamily="34" charset="0"/>
                <a:cs typeface="Arial" panose="020B0604020202020204" pitchFamily="34" charset="0"/>
              </a:rPr>
              <a:t>                       Diet Review: Mediterranean Diet  - Harvard University</a:t>
            </a:r>
          </a:p>
          <a:p>
            <a:pPr algn="l" fontAlgn="base"/>
            <a:r>
              <a:rPr lang="en-US" b="0" i="0" dirty="0">
                <a:solidFill>
                  <a:srgbClr val="000000"/>
                </a:solidFill>
                <a:effectLst/>
                <a:latin typeface="Arial" panose="020B0604020202020204" pitchFamily="34" charset="0"/>
                <a:cs typeface="Arial" panose="020B0604020202020204" pitchFamily="34" charset="0"/>
              </a:rPr>
              <a:t>		https://nutritionsource.hsph.harvard.edu/healthy-weight/diet-reviews/mediterranean-diet/</a:t>
            </a:r>
          </a:p>
          <a:p>
            <a:pPr algn="l" fontAlgn="base"/>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1015495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You can sum up the basics of healthy eating in three words:  </a:t>
            </a:r>
            <a:r>
              <a:rPr lang="en-US" b="1" dirty="0">
                <a:latin typeface="Arial" panose="020B0604020202020204" pitchFamily="34" charset="0"/>
                <a:cs typeface="Arial" panose="020B0604020202020204" pitchFamily="34" charset="0"/>
              </a:rPr>
              <a:t>(Click)</a:t>
            </a:r>
          </a:p>
          <a:p>
            <a:endParaRPr lang="en-US" b="1"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Balance – Balance your weight by matching food intake to physical activity.  The amount of energy we need is different for everyone.  Eat mostly fresh whole foods and plenty of vegetables.   Avoid processed and convenience foods.  Most have too much added sugar and salt. </a:t>
            </a:r>
            <a:r>
              <a:rPr lang="en-US" b="1" dirty="0">
                <a:latin typeface="Arial" panose="020B0604020202020204" pitchFamily="34" charset="0"/>
                <a:cs typeface="Arial" panose="020B0604020202020204" pitchFamily="34" charset="0"/>
              </a:rPr>
              <a:t>(Click)</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Variety – Try to eat from all the food groups each day.  If possible: vary the food in each group daily.  It will keep meals interesting and provide a broad range of nutritional benefits.  And avoid fried foods.  They may contain harmful trans-fat from cooking oil. </a:t>
            </a:r>
            <a:r>
              <a:rPr lang="en-US" b="1" dirty="0">
                <a:latin typeface="Arial" panose="020B0604020202020204" pitchFamily="34" charset="0"/>
                <a:cs typeface="Arial" panose="020B0604020202020204" pitchFamily="34" charset="0"/>
              </a:rPr>
              <a:t>(Click)</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Moderation – Practice portion control.  It’s easy to over do on restaurant and takeout fare.  Enjoy food and drink in moderation.  Limit treats and alcohol.  They tend to be high in calories and low in nutrients.  Be careful while traveling.  Fast foods that are readily available on the road are less healthy and hotel buffets can encourage overeating.</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611635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all know that alcohol and flying don’t mix.  Alcohol affects the central nervous system, slowing down the messages between the brain and body.  It inhibits concentration and coordination and slows our ability to respond to unexpected situations.  Alcohol impairs judgement and leads to behavior that can contribute to or cause accidents.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We’re accustomed to a wide range of prescription and over-the-counter (OTC) drugs that are useful in treating disease, combating infection, and easing the symptoms of everything from allergies to headaches and the common cold.  But pilots have a special responsibility to ensure that whatever medicines they are taking, even those that are prescribed by doctors, will in no way compromise the safety of flight.  Few pilots are qualified to make that determination.  For that, we need to consult with experts who are.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104610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If you’re thinking of your Aviation Medical Examiner, you’re right.  AMEs are especially trained in pilot medical certification of course, but they’re also experts on prescription and OTC drugs and how they may interact with each other.  If you have a new prescription or therapy or you’re thinking of trying an OTC medication, it’s best practice to consult your AME.  If flying on that medication is contraindicated, your AME may be able to suggest some alternatives.  If not – you’ll get a good idea of how long you’re going to be grounded and what you’ll need to do to get back in the air.   </a:t>
            </a:r>
            <a:r>
              <a:rPr lang="en-US" b="1" dirty="0">
                <a:latin typeface="Arial" panose="020B0604020202020204" pitchFamily="34" charset="0"/>
                <a:cs typeface="Arial" panose="020B0604020202020204" pitchFamily="34" charset="0"/>
              </a:rPr>
              <a:t>(Click)</a:t>
            </a:r>
          </a:p>
          <a:p>
            <a:endParaRPr lang="en-US" b="1"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We shouldn’t have to say this but it’s essential that you declare </a:t>
            </a:r>
            <a:r>
              <a:rPr lang="en-US" b="1" u="sng" dirty="0">
                <a:latin typeface="Arial" panose="020B0604020202020204" pitchFamily="34" charset="0"/>
                <a:cs typeface="Arial" panose="020B0604020202020204" pitchFamily="34" charset="0"/>
              </a:rPr>
              <a:t>all</a:t>
            </a:r>
            <a:r>
              <a:rPr lang="en-US" b="0" u="none" dirty="0">
                <a:latin typeface="Arial" panose="020B0604020202020204" pitchFamily="34" charset="0"/>
                <a:cs typeface="Arial" panose="020B0604020202020204" pitchFamily="34" charset="0"/>
              </a:rPr>
              <a:t> the prescription and OTC products you’re taking.  Your AME must have all the information to provide you with the best advice. </a:t>
            </a:r>
            <a:r>
              <a:rPr lang="en-US" b="1" dirty="0">
                <a:latin typeface="Arial" panose="020B0604020202020204" pitchFamily="34" charset="0"/>
                <a:cs typeface="Arial" panose="020B0604020202020204" pitchFamily="34" charset="0"/>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And of course, follow that advice for best results.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Before we leave the topic, here’s two more excellent aviation medicine references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188713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Civil Aerospace Medical Institute,</a:t>
            </a:r>
            <a:r>
              <a:rPr lang="en-US" baseline="0" dirty="0">
                <a:latin typeface="Arial" panose="020B0604020202020204" pitchFamily="34" charset="0"/>
                <a:cs typeface="Arial" panose="020B0604020202020204" pitchFamily="34" charset="0"/>
              </a:rPr>
              <a:t> or CAMI, conducts aerospace medical and human factors research projects and they also produce and distribute high-quality medical education and training programs for pilots and Aviation Medical Examiners.  You can access CAMI’s excellent series of Aeromedical Safety Brochures from their home page by navigating to the URL or scanning the QR code on screen.</a:t>
            </a:r>
          </a:p>
          <a:p>
            <a:endParaRPr lang="en-US"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Presentation note:  </a:t>
            </a:r>
            <a:r>
              <a:rPr lang="en-US" b="0" i="1" baseline="0" dirty="0">
                <a:latin typeface="Arial" panose="020B0604020202020204" pitchFamily="34" charset="0"/>
                <a:cs typeface="Arial" panose="020B0604020202020204" pitchFamily="34" charset="0"/>
              </a:rPr>
              <a:t>Pause briefly to allow audience to copy and scan – then:</a:t>
            </a:r>
            <a:endParaRPr lang="en-US" b="1"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Now let’s turn to our last Human Performance topic – Exercise.</a:t>
            </a:r>
          </a:p>
          <a:p>
            <a:endParaRPr lang="en-US"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3369584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also recommend this edition of FAA Safety Briefing Magazine that’s entirely devoted to Aerospace Medicine and Pilots.  Navigate to the URL or scan the QR code on screen for your copy. </a:t>
            </a:r>
          </a:p>
          <a:p>
            <a:endParaRPr lang="en-US"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cs typeface="Arial" panose="020B0604020202020204" pitchFamily="34" charset="0"/>
              </a:rPr>
              <a:t>Presentation note:  </a:t>
            </a:r>
            <a:r>
              <a:rPr lang="en-US" b="0" i="1" baseline="0" dirty="0">
                <a:latin typeface="Arial" panose="020B0604020202020204" pitchFamily="34" charset="0"/>
                <a:cs typeface="Arial" panose="020B0604020202020204" pitchFamily="34" charset="0"/>
              </a:rPr>
              <a:t>Pause briefly to allow audience to copy and scan – then:</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4012509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The benefits of physical activity are many but it's often difficult for us to find the time to exercise.  This is especially true for pilots who fly irregular schedules or who are frequently away from home.  But if you're resolved and resourceful, you can find a way to exercise even when you're travelling.  Here's why you should.</a:t>
            </a:r>
          </a:p>
          <a:p>
            <a:endParaRPr lang="en-US" b="0" i="0" dirty="0">
              <a:solidFill>
                <a:srgbClr val="000000"/>
              </a:solidFill>
              <a:effectLst/>
              <a:latin typeface="Arial" panose="020B0604020202020204" pitchFamily="34" charset="0"/>
              <a:cs typeface="Arial" panose="020B0604020202020204" pitchFamily="34" charset="0"/>
            </a:endParaRPr>
          </a:p>
          <a:p>
            <a:r>
              <a:rPr lang="en-US" b="1" i="0" dirty="0">
                <a:solidFill>
                  <a:srgbClr val="000000"/>
                </a:solidFill>
                <a:effectLst/>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2300433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benefits of exercise are well documented.  One that isn’t mentioned here is the sometimes described as “euphoric” feeling you get after a workout.  Exercise produces a rush of “happy hormones” known as endorphins that not only diminish our perception of pain but also promote a positive and energizing outlook on life.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know what some of you are thinking, “I wish I had time to exercise but there’s so much I have to do, I just can’t find the time.”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805732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have 30 minutes each day to spend on yourself?  Many of us would say no.  Our lives are so full that carving out 30 contiguous minutes may at first seem impossible.  But what if you were to go to bed a half hour earlier and rise a half hour earlier than you usually do?  That might give you time to exercise before work or before dinner.  Let’s face it.  There’s not much on TV at those times and surfing the web?  Well, we can really do that anytime and losing a half hour of computer time probably wouldn’t hurt any of us.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benefits from exercising are so profound that perhaps we should add another “E” to a familiar Pilot’s Checklist.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1741514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I’m Safe checklist has been around for a long time but it’s a good idea to review</a:t>
            </a:r>
            <a:r>
              <a:rPr lang="en-US" baseline="0" dirty="0"/>
              <a:t> it here.  The checklist is designed to answer six questions.  </a:t>
            </a:r>
            <a:r>
              <a:rPr lang="en-US" b="1" baseline="0"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Am I feeling ill today?  If the answer is yes, it’s probably not a good day to fly or perhaps even drive a car. </a:t>
            </a:r>
            <a:r>
              <a:rPr lang="en-US" b="1" baseline="0" dirty="0"/>
              <a:t>(Click)</a:t>
            </a: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Am I taking any prescription or over-the-counter medication that could compromise my ability to fly?  Many medicines caution against operating machinery and aircraft certainly qualify as complex machines. </a:t>
            </a:r>
            <a:r>
              <a:rPr lang="en-US" b="1" baseline="0"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Am I under unusual stress today?  We all cope with stress each day and a little stress has been shown to improve human performance.  But, if we’re under moderate to heavy stress our performance will definitely not be our best and it may even be dangerous.  If, for instance, we are flying to a very important meeting that cannot be re-scheduled or delayed, the importance of the mission could compromise our pre- and in-flight decision making. </a:t>
            </a:r>
            <a:r>
              <a:rPr lang="en-US" b="1" baseline="0" dirty="0"/>
              <a:t>(Click)</a:t>
            </a: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Have I ingested any alcohol – in the previous twenty-four hours?  I know the rule says eight hours, but lingering affects can persist. </a:t>
            </a:r>
            <a:r>
              <a:rPr lang="en-US" b="1" baseline="0" dirty="0"/>
              <a:t>(Click)</a:t>
            </a: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Am I adequately rested before this flight?  And just as important, will I become fatigued during the flight?  We may be fine for the short drive home after a long day at work, but embarking on a flight perhaps at night, may be a greater challenge than we should accept.  Getting a good night’s sleep and starting in the morning may well be the safer choice. </a:t>
            </a:r>
            <a:r>
              <a:rPr lang="en-US" b="1" baseline="0"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Am I adequately nourished and hydrated?  And am I emotionally ready for this flight?  We like to say we leave our problems on the ground when we fly but, for most of us, that’s not really true.  If we’re worried or even very happy about something we may dwell on the topic at the expense of our flight duties, or our decision making may be compromised.  </a:t>
            </a:r>
            <a:r>
              <a:rPr lang="en-US" b="1" baseline="0"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And finally, am I exercising regularly?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1364371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ＭＳ Ｐゴシック" pitchFamily="34" charset="-128"/>
                <a:cs typeface="Arial" panose="020B0604020202020204" pitchFamily="34" charset="0"/>
              </a:rPr>
              <a:t>In this presentation we’ll talk a little bit about recent GAJSC</a:t>
            </a:r>
            <a:r>
              <a:rPr lang="en-US" baseline="0" dirty="0">
                <a:latin typeface="Arial" panose="020B0604020202020204" pitchFamily="34" charset="0"/>
                <a:ea typeface="ＭＳ Ｐゴシック" pitchFamily="34" charset="-128"/>
                <a:cs typeface="Arial" panose="020B0604020202020204" pitchFamily="34" charset="0"/>
              </a:rPr>
              <a:t> and </a:t>
            </a:r>
            <a:r>
              <a:rPr lang="en-US" dirty="0">
                <a:latin typeface="Arial" panose="020B0604020202020204" pitchFamily="34" charset="0"/>
                <a:ea typeface="ＭＳ Ｐゴシック" pitchFamily="34" charset="-128"/>
                <a:cs typeface="Arial" panose="020B0604020202020204" pitchFamily="34" charset="0"/>
              </a:rPr>
              <a:t>FAA </a:t>
            </a:r>
            <a:r>
              <a:rPr lang="en-US" baseline="0" dirty="0">
                <a:latin typeface="Arial" panose="020B0604020202020204" pitchFamily="34" charset="0"/>
                <a:ea typeface="ＭＳ Ｐゴシック" pitchFamily="34" charset="-128"/>
                <a:cs typeface="Arial" panose="020B0604020202020204" pitchFamily="34" charset="0"/>
              </a:rPr>
              <a:t>studies that deal with Human Factors identified in a selection of general aviation accident investigations.  We’ll take a high-level view of human performance issues that may affect our piloting performance.  And we’ll point you to a series of courses on FAASafety.gov where you can learn more. </a:t>
            </a:r>
          </a:p>
          <a:p>
            <a:endParaRPr lang="en-US" baseline="0" dirty="0">
              <a:latin typeface="Arial" panose="020B0604020202020204" pitchFamily="34" charset="0"/>
              <a:ea typeface="ＭＳ Ｐゴシック" pitchFamily="34" charset="-128"/>
              <a:cs typeface="Arial" panose="020B0604020202020204" pitchFamily="34" charset="0"/>
            </a:endParaRPr>
          </a:p>
          <a:p>
            <a:r>
              <a:rPr lang="en-US" b="1" dirty="0">
                <a:latin typeface="Arial" panose="020B0604020202020204" pitchFamily="34" charset="0"/>
                <a:ea typeface="ＭＳ Ｐゴシック" pitchFamily="34" charset="-128"/>
                <a:cs typeface="Arial" panose="020B0604020202020204" pitchFamily="34" charset="0"/>
              </a:rPr>
              <a:t>Presentation Note: </a:t>
            </a:r>
            <a:r>
              <a:rPr lang="en-US" i="1" dirty="0">
                <a:latin typeface="Arial" panose="020B0604020202020204" pitchFamily="34" charset="0"/>
                <a:ea typeface="ＭＳ Ｐゴシック" pitchFamily="34" charset="-128"/>
                <a:cs typeface="Arial" panose="020B0604020202020204" pitchFamily="34" charset="0"/>
              </a:rPr>
              <a:t>If you’ll be discussing additional items, add them to this list. </a:t>
            </a:r>
          </a:p>
          <a:p>
            <a:endParaRPr lang="en-US" b="1" i="1" dirty="0">
              <a:latin typeface="Arial" panose="020B0604020202020204" pitchFamily="34" charset="0"/>
              <a:ea typeface="ＭＳ Ｐゴシック" pitchFamily="34" charset="-128"/>
              <a:cs typeface="Arial" panose="020B0604020202020204" pitchFamily="34" charset="0"/>
            </a:endParaRPr>
          </a:p>
          <a:p>
            <a:r>
              <a:rPr lang="en-US" b="1" dirty="0">
                <a:latin typeface="Arial" panose="020B0604020202020204" pitchFamily="34" charset="0"/>
                <a:ea typeface="ＭＳ Ｐゴシック" pitchFamily="34" charset="-128"/>
                <a:cs typeface="Arial" panose="020B0604020202020204" pitchFamily="34" charset="0"/>
              </a:rPr>
              <a:t>(Next Slide) </a:t>
            </a:r>
            <a:endParaRPr lang="en-US" i="1" dirty="0">
              <a:latin typeface="Arial" panose="020B0604020202020204" pitchFamily="34" charset="0"/>
              <a:ea typeface="ＭＳ Ｐゴシック" pitchFamily="34" charset="-128"/>
              <a:cs typeface="Arial" panose="020B0604020202020204" pitchFamily="34"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9961279-8B74-48D4-949D-AA48041EF0A7}" type="slidenum">
              <a:rPr lang="en-US" sz="1200" smtClean="0">
                <a:latin typeface="Times New Roman" pitchFamily="18" charset="0"/>
              </a:rPr>
              <a:pPr eaLnBrk="1" hangingPunct="1"/>
              <a:t>3</a:t>
            </a:fld>
            <a:endParaRPr lang="en-US" sz="1200" dirty="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much more to learn in Module 3 and the rest of your FAASTeam Human Factors for Pilots courses.  We encourage you to explore the series.  Navigate to the URL or scan the QR code on screen for a FAASTeam Human Factors course catalog that features direct links to each of the courses.  </a:t>
            </a:r>
            <a:endParaRPr lang="en-US"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628753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that concludes this presentation.  Thanks very much for your participation.  We applaud your dedication to excellence in aviation safety education and we invite you to continue your journeys to excellence in the FAA </a:t>
            </a:r>
            <a:r>
              <a:rPr lang="en-US" b="1" i="1" dirty="0"/>
              <a:t>WINGS</a:t>
            </a:r>
            <a:r>
              <a:rPr lang="en-US" i="1" dirty="0"/>
              <a:t> </a:t>
            </a:r>
            <a:r>
              <a:rPr lang="en-US" i="0" dirty="0"/>
              <a:t>Pilot Proficiency Program.  </a:t>
            </a:r>
          </a:p>
          <a:p>
            <a:endParaRPr lang="en-US" i="0" dirty="0"/>
          </a:p>
          <a:p>
            <a:r>
              <a:rPr lang="en-US" i="0" dirty="0"/>
              <a:t>Please accept our best wishes for safe flying and remember to always, </a:t>
            </a:r>
            <a:r>
              <a:rPr lang="en-US" b="1" i="0" dirty="0"/>
              <a:t>(Click)</a:t>
            </a:r>
          </a:p>
          <a:p>
            <a:endParaRPr lang="en-US" b="1" i="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var(--font-family-body)"/>
              </a:rPr>
              <a:t>Aviate</a:t>
            </a:r>
            <a:r>
              <a:rPr lang="en-US" b="0" i="0" dirty="0">
                <a:solidFill>
                  <a:srgbClr val="000000"/>
                </a:solidFill>
                <a:effectLst/>
                <a:latin typeface="var(--font-family-body)"/>
              </a:rPr>
              <a:t> - Maintain aircraft control and reduce levels of automation to a point where you are comfortable in managing your flight path. </a:t>
            </a:r>
            <a:r>
              <a:rPr lang="en-US" b="1" i="0" dirty="0"/>
              <a:t>(Click)</a:t>
            </a:r>
            <a:endParaRPr lang="en-US" b="0" i="0" dirty="0">
              <a:solidFill>
                <a:srgbClr val="000000"/>
              </a:solidFill>
              <a:effectLst/>
              <a:latin typeface="var(--font-family-body)"/>
            </a:endParaRPr>
          </a:p>
          <a:p>
            <a:pPr algn="l" fontAlgn="base">
              <a:buFont typeface="Arial" panose="020B0604020202020204" pitchFamily="34" charset="0"/>
              <a:buChar char="•"/>
            </a:pPr>
            <a:endParaRPr lang="en-US" b="0" i="0" dirty="0">
              <a:solidFill>
                <a:srgbClr val="000000"/>
              </a:solidFill>
              <a:effectLst/>
              <a:latin typeface="var(--font-family-body)"/>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i="0" dirty="0">
                <a:solidFill>
                  <a:srgbClr val="000000"/>
                </a:solidFill>
                <a:effectLst/>
                <a:latin typeface="var(--font-family-body)"/>
              </a:rPr>
              <a:t>Navigate - </a:t>
            </a:r>
            <a:r>
              <a:rPr lang="en-US" b="0" i="0" dirty="0">
                <a:solidFill>
                  <a:srgbClr val="000000"/>
                </a:solidFill>
                <a:effectLst/>
                <a:latin typeface="var(--font-family-body)"/>
              </a:rPr>
              <a:t>Manage your flight path to ensure you are clear of terrain, obstacles, and air traffic.  </a:t>
            </a:r>
            <a:r>
              <a:rPr lang="en-US" b="1" i="0" dirty="0"/>
              <a:t>(Click)</a:t>
            </a:r>
            <a:endParaRPr lang="en-US" b="0" i="0" dirty="0">
              <a:solidFill>
                <a:srgbClr val="000000"/>
              </a:solidFill>
              <a:effectLst/>
              <a:latin typeface="var(--font-family-body)"/>
            </a:endParaRPr>
          </a:p>
          <a:p>
            <a:pPr algn="l" fontAlgn="base">
              <a:buFont typeface="Arial" panose="020B0604020202020204" pitchFamily="34" charset="0"/>
              <a:buChar char="•"/>
            </a:pP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Communicate</a:t>
            </a:r>
            <a:r>
              <a:rPr lang="en-US" b="0" i="0" dirty="0">
                <a:solidFill>
                  <a:srgbClr val="000000"/>
                </a:solidFill>
                <a:effectLst/>
                <a:latin typeface="var(--font-family-body)"/>
              </a:rPr>
              <a:t> - With your aircraft under control in safe airspace; communicate and act on your intentions.</a:t>
            </a:r>
          </a:p>
          <a:p>
            <a:pPr algn="l" fontAlgn="base">
              <a:buFont typeface="Arial" panose="020B0604020202020204" pitchFamily="34" charset="0"/>
              <a:buChar char="•"/>
            </a:pPr>
            <a:endParaRPr lang="en-US" b="0" i="0" dirty="0">
              <a:solidFill>
                <a:srgbClr val="000000"/>
              </a:solidFill>
              <a:effectLst/>
              <a:latin typeface="var(--font-family-body)"/>
            </a:endParaRPr>
          </a:p>
          <a:p>
            <a:pPr algn="l" fontAlgn="base">
              <a:buFont typeface="Arial" panose="020B0604020202020204" pitchFamily="34" charset="0"/>
              <a:buNone/>
            </a:pPr>
            <a:r>
              <a:rPr lang="en-US" b="1" i="0" dirty="0">
                <a:solidFill>
                  <a:srgbClr val="000000"/>
                </a:solidFill>
                <a:effectLst/>
                <a:latin typeface="var(--font-family-body)"/>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1554483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dirty="0"/>
          </a:p>
        </p:txBody>
      </p:sp>
    </p:spTree>
    <p:extLst>
      <p:ext uri="{BB962C8B-B14F-4D97-AF65-F5344CB8AC3E}">
        <p14:creationId xmlns:p14="http://schemas.microsoft.com/office/powerpoint/2010/main" val="1094248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a:t>
            </a:r>
            <a:r>
              <a:rPr lang="en-US" sz="1200" i="1" kern="1200" dirty="0">
                <a:solidFill>
                  <a:schemeClr val="tx1"/>
                </a:solidFill>
                <a:effectLst/>
                <a:latin typeface="Times New Roman" pitchFamily="18" charset="0"/>
                <a:ea typeface="+mn-ea"/>
                <a:cs typeface="+mn-cs"/>
              </a:rPr>
              <a:t>You can also add </a:t>
            </a:r>
            <a:r>
              <a:rPr lang="en-US" sz="1200" b="1" i="1" kern="1200" dirty="0">
                <a:solidFill>
                  <a:schemeClr val="tx1"/>
                </a:solidFill>
                <a:effectLst/>
                <a:latin typeface="Times New Roman" pitchFamily="18" charset="0"/>
                <a:ea typeface="+mn-ea"/>
                <a:cs typeface="+mn-cs"/>
              </a:rPr>
              <a:t>WINGSPro</a:t>
            </a:r>
            <a:r>
              <a:rPr lang="en-US" sz="1200" kern="1200" dirty="0">
                <a:solidFill>
                  <a:schemeClr val="tx1"/>
                </a:solidFill>
                <a:effectLst/>
                <a:latin typeface="Times New Roman" pitchFamily="18" charset="0"/>
                <a:ea typeface="+mn-ea"/>
                <a:cs typeface="+mn-cs"/>
              </a:rPr>
              <a:t> contact information.</a:t>
            </a:r>
            <a:r>
              <a:rPr lang="en-US" sz="1200" b="1" kern="1200" dirty="0">
                <a:solidFill>
                  <a:schemeClr val="tx1"/>
                </a:solidFill>
                <a:effectLst/>
                <a:latin typeface="Times New Roman" pitchFamily="18" charset="0"/>
                <a:ea typeface="+mn-ea"/>
                <a:cs typeface="+mn-cs"/>
              </a:rPr>
              <a:t> </a:t>
            </a:r>
          </a:p>
          <a:p>
            <a:endParaRPr lang="en-US" sz="1200" b="1" i="1" kern="1200" dirty="0">
              <a:solidFill>
                <a:schemeClr val="tx1"/>
              </a:solidFill>
              <a:effectLst/>
              <a:latin typeface="Times New Roman" pitchFamily="18" charset="0"/>
              <a:ea typeface="+mn-ea"/>
              <a:cs typeface="+mn-cs"/>
            </a:endParaRPr>
          </a:p>
          <a:p>
            <a:r>
              <a:rPr lang="en-US" i="1" dirty="0">
                <a:latin typeface="Times New Roman" pitchFamily="18" charset="0"/>
                <a:ea typeface="ＭＳ Ｐゴシック" pitchFamily="34" charset="-128"/>
              </a:rPr>
              <a:t>Modify with 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2573058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34</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Times New Roman" pitchFamily="18" charset="0"/>
                <a:ea typeface="+mn-ea"/>
                <a:cs typeface="+mn-cs"/>
              </a:rPr>
              <a:t>2024/09-10-314(I)PP  </a:t>
            </a:r>
            <a:r>
              <a:rPr lang="en-US" dirty="0">
                <a:latin typeface="Arial" panose="020B0604020202020204" pitchFamily="34" charset="0"/>
                <a:ea typeface="ＭＳ Ｐゴシック" pitchFamily="34" charset="-128"/>
                <a:cs typeface="Arial" panose="020B0604020202020204" pitchFamily="34" charset="0"/>
              </a:rPr>
              <a:t>Original Author:</a:t>
            </a:r>
            <a:r>
              <a:rPr lang="en-US" baseline="0" dirty="0">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John </a:t>
            </a:r>
            <a:r>
              <a:rPr lang="de-DE" dirty="0">
                <a:latin typeface="Arial" panose="020B0604020202020204" pitchFamily="34" charset="0"/>
                <a:ea typeface="ＭＳ Ｐゴシック" pitchFamily="34" charset="-128"/>
                <a:cs typeface="Arial" panose="020B0604020202020204" pitchFamily="34" charset="0"/>
              </a:rPr>
              <a:t>Steuernagle;</a:t>
            </a:r>
            <a:r>
              <a:rPr lang="de-DE" baseline="0" dirty="0">
                <a:latin typeface="Arial" panose="020B0604020202020204" pitchFamily="34" charset="0"/>
                <a:ea typeface="ＭＳ Ｐゴシック" pitchFamily="34" charset="-128"/>
                <a:cs typeface="Arial" panose="020B0604020202020204" pitchFamily="34" charset="0"/>
              </a:rPr>
              <a:t> </a:t>
            </a:r>
            <a:r>
              <a:rPr lang="en-US" dirty="0">
                <a:latin typeface="Arial" panose="020B0604020202020204" pitchFamily="34" charset="0"/>
                <a:ea typeface="ＭＳ Ｐゴシック" pitchFamily="34" charset="-128"/>
                <a:cs typeface="Arial" panose="020B0604020202020204" pitchFamily="34" charset="0"/>
              </a:rPr>
              <a:t> POC Kevin Clover, National FAASTeam Program Manager (Operations), Office 562-888-2020.</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b="1" i="1" dirty="0">
              <a:latin typeface="Times New Roman" pitchFamily="18" charset="0"/>
              <a:ea typeface="ＭＳ Ｐゴシック" pitchFamily="34" charset="-128"/>
            </a:endParaRPr>
          </a:p>
          <a:p>
            <a:pPr eaLnBrk="1" hangingPunct="1"/>
            <a:r>
              <a:rPr lang="en-US" b="1" i="0" dirty="0">
                <a:latin typeface="Arial" panose="020B0604020202020204" pitchFamily="34" charset="0"/>
                <a:ea typeface="ＭＳ Ｐゴシック" pitchFamily="34" charset="-128"/>
                <a:cs typeface="Arial" panose="020B0604020202020204" pitchFamily="34" charset="0"/>
              </a:rPr>
              <a:t>Presentation note:  </a:t>
            </a:r>
            <a:r>
              <a:rPr lang="en-US" b="0" i="1" dirty="0">
                <a:latin typeface="Arial" panose="020B0604020202020204" pitchFamily="34" charset="0"/>
                <a:ea typeface="ＭＳ Ｐゴシック" pitchFamily="34" charset="-128"/>
                <a:cs typeface="Arial" panose="020B0604020202020204" pitchFamily="34" charset="0"/>
              </a:rPr>
              <a:t>This is the title slide for </a:t>
            </a:r>
            <a:r>
              <a:rPr lang="en-US" b="1" i="1" dirty="0">
                <a:latin typeface="Arial" panose="020B0604020202020204" pitchFamily="34" charset="0"/>
                <a:ea typeface="ＭＳ Ｐゴシック" pitchFamily="34" charset="-128"/>
                <a:cs typeface="Arial" panose="020B0604020202020204" pitchFamily="34" charset="0"/>
              </a:rPr>
              <a:t>FY2026 Topic of the Month – October – Human Performance.</a:t>
            </a:r>
          </a:p>
          <a:p>
            <a:pPr eaLnBrk="1" hangingPunct="1"/>
            <a:endParaRPr lang="en-US" b="1" i="0" dirty="0">
              <a:latin typeface="Arial" panose="020B0604020202020204" pitchFamily="34" charset="0"/>
              <a:ea typeface="ＭＳ Ｐゴシック" pitchFamily="34" charset="-128"/>
              <a:cs typeface="Arial" panose="020B0604020202020204" pitchFamily="34" charset="0"/>
            </a:endParaRPr>
          </a:p>
          <a:p>
            <a:pPr marL="171450" indent="-171450" eaLnBrk="1" hangingPunct="1">
              <a:buFont typeface="Arial" panose="020B0604020202020204" pitchFamily="34" charset="0"/>
              <a:buChar char="•"/>
            </a:pPr>
            <a:r>
              <a:rPr lang="en-US" b="1" i="0" dirty="0">
                <a:latin typeface="Arial" panose="020B0604020202020204" pitchFamily="34" charset="0"/>
                <a:ea typeface="ＭＳ Ｐゴシック" pitchFamily="34" charset="-128"/>
                <a:cs typeface="Arial" panose="020B0604020202020204" pitchFamily="34" charset="0"/>
              </a:rPr>
              <a:t>Script</a:t>
            </a:r>
            <a:r>
              <a:rPr lang="en-US" b="1" i="0" baseline="0" dirty="0">
                <a:latin typeface="Arial" panose="020B0604020202020204" pitchFamily="34" charset="0"/>
                <a:ea typeface="ＭＳ Ｐゴシック" pitchFamily="34" charset="-128"/>
                <a:cs typeface="Arial" panose="020B0604020202020204" pitchFamily="34" charset="0"/>
              </a:rPr>
              <a:t> -  </a:t>
            </a:r>
            <a:r>
              <a:rPr lang="en-US" i="0" dirty="0">
                <a:latin typeface="Arial" panose="020B0604020202020204" pitchFamily="34" charset="0"/>
                <a:ea typeface="ＭＳ Ｐゴシック" pitchFamily="34" charset="-128"/>
                <a:cs typeface="Arial" panose="020B0604020202020204" pitchFamily="34" charset="0"/>
              </a:rPr>
              <a:t>We have included a script of suggested dialog with most slides.  The</a:t>
            </a:r>
            <a:r>
              <a:rPr lang="en-US" i="0" baseline="0" dirty="0">
                <a:latin typeface="Arial" panose="020B0604020202020204" pitchFamily="34" charset="0"/>
                <a:ea typeface="ＭＳ Ｐゴシック" pitchFamily="34" charset="-128"/>
                <a:cs typeface="Arial" panose="020B0604020202020204" pitchFamily="34" charset="0"/>
              </a:rPr>
              <a:t> script will always appear in a </a:t>
            </a:r>
            <a:r>
              <a:rPr lang="en-US" b="1" i="0" baseline="0" dirty="0">
                <a:latin typeface="Arial" panose="020B0604020202020204" pitchFamily="34" charset="0"/>
                <a:ea typeface="ＭＳ Ｐゴシック" pitchFamily="34" charset="-128"/>
                <a:cs typeface="Arial" panose="020B0604020202020204" pitchFamily="34" charset="0"/>
              </a:rPr>
              <a:t>non-italic font</a:t>
            </a:r>
            <a:r>
              <a:rPr lang="en-US" i="0" baseline="0" dirty="0">
                <a:latin typeface="Arial" panose="020B0604020202020204" pitchFamily="34" charset="0"/>
                <a:ea typeface="ＭＳ Ｐゴシック" pitchFamily="34" charset="-128"/>
                <a:cs typeface="Arial" panose="020B0604020202020204" pitchFamily="34" charset="0"/>
              </a:rPr>
              <a:t>. </a:t>
            </a:r>
            <a:r>
              <a:rPr lang="en-US" i="0" dirty="0">
                <a:latin typeface="Arial" panose="020B0604020202020204" pitchFamily="34" charset="0"/>
                <a:ea typeface="ＭＳ Ｐゴシック" pitchFamily="34" charset="-128"/>
                <a:cs typeface="Arial" panose="020B0604020202020204" pitchFamily="34" charset="0"/>
              </a:rPr>
              <a:t> Presenters may read the script or modify it to suit their own presentation style.  See template slides 3 and 4  for examples of a slides with script.</a:t>
            </a:r>
          </a:p>
          <a:p>
            <a:pPr eaLnBrk="1" hangingPunct="1"/>
            <a:endParaRPr lang="en-US" dirty="0">
              <a:latin typeface="Arial" panose="020B0604020202020204" pitchFamily="34" charset="0"/>
              <a:ea typeface="ＭＳ Ｐゴシック" pitchFamily="34" charset="-128"/>
              <a:cs typeface="Arial" panose="020B0604020202020204" pitchFamily="34" charset="0"/>
            </a:endParaRPr>
          </a:p>
          <a:p>
            <a:pPr marL="171450" indent="-171450" eaLnBrk="1" hangingPunct="1">
              <a:buFont typeface="Arial" panose="020B0604020202020204" pitchFamily="34" charset="0"/>
              <a:buChar char="•"/>
            </a:pPr>
            <a:r>
              <a:rPr lang="en-US" b="1" i="0" dirty="0">
                <a:latin typeface="Arial" panose="020B0604020202020204" pitchFamily="34" charset="0"/>
                <a:ea typeface="ＭＳ Ｐゴシック" pitchFamily="34" charset="-128"/>
                <a:cs typeface="Arial" panose="020B0604020202020204" pitchFamily="34" charset="0"/>
              </a:rPr>
              <a:t>Presentation Instructions - </a:t>
            </a:r>
            <a:r>
              <a:rPr lang="en-US" i="1" dirty="0">
                <a:latin typeface="Arial" panose="020B0604020202020204" pitchFamily="34" charset="0"/>
                <a:ea typeface="ＭＳ Ｐゴシック" pitchFamily="34" charset="-128"/>
                <a:cs typeface="Arial" panose="020B0604020202020204" pitchFamily="34" charset="0"/>
              </a:rPr>
              <a:t>(stage direction and  presentation suggestions) will be preceded by a  </a:t>
            </a:r>
            <a:r>
              <a:rPr lang="en-US" b="1" dirty="0">
                <a:latin typeface="Arial" panose="020B0604020202020204" pitchFamily="34" charset="0"/>
                <a:ea typeface="ＭＳ Ｐゴシック" pitchFamily="34" charset="-128"/>
                <a:cs typeface="Arial" panose="020B0604020202020204" pitchFamily="34" charset="0"/>
              </a:rPr>
              <a:t>Bold header:</a:t>
            </a:r>
            <a:r>
              <a:rPr lang="en-US" b="1" baseline="0" dirty="0">
                <a:latin typeface="Arial" panose="020B0604020202020204" pitchFamily="34" charset="0"/>
                <a:ea typeface="ＭＳ Ｐゴシック" pitchFamily="34" charset="-128"/>
                <a:cs typeface="Arial" panose="020B0604020202020204" pitchFamily="34" charset="0"/>
              </a:rPr>
              <a:t> </a:t>
            </a:r>
            <a:r>
              <a:rPr lang="en-US" i="1" dirty="0">
                <a:latin typeface="Arial" panose="020B0604020202020204" pitchFamily="34" charset="0"/>
                <a:ea typeface="ＭＳ Ｐゴシック" pitchFamily="34" charset="-128"/>
                <a:cs typeface="Arial" panose="020B0604020202020204" pitchFamily="34" charset="0"/>
              </a:rPr>
              <a:t>the instructions themselves will be in </a:t>
            </a:r>
            <a:r>
              <a:rPr lang="en-US" b="1" i="1" dirty="0">
                <a:latin typeface="Arial" panose="020B0604020202020204" pitchFamily="34" charset="0"/>
                <a:ea typeface="ＭＳ Ｐゴシック" pitchFamily="34" charset="-128"/>
                <a:cs typeface="Arial" panose="020B0604020202020204" pitchFamily="34" charset="0"/>
              </a:rPr>
              <a:t>Italic fonts</a:t>
            </a:r>
            <a:r>
              <a:rPr lang="en-US" i="1" dirty="0">
                <a:latin typeface="Arial" panose="020B0604020202020204" pitchFamily="34" charset="0"/>
                <a:ea typeface="ＭＳ Ｐゴシック" pitchFamily="34" charset="-128"/>
                <a:cs typeface="Arial" panose="020B0604020202020204" pitchFamily="34" charset="0"/>
              </a:rPr>
              <a:t>.  See slides 2 </a:t>
            </a:r>
            <a:r>
              <a:rPr lang="en-US" i="1" baseline="0" dirty="0">
                <a:latin typeface="Arial" panose="020B0604020202020204" pitchFamily="34" charset="0"/>
                <a:ea typeface="ＭＳ Ｐゴシック" pitchFamily="34" charset="-128"/>
                <a:cs typeface="Arial" panose="020B0604020202020204" pitchFamily="34" charset="0"/>
              </a:rPr>
              <a:t>for an example of slides with Presentation Instructions only.</a:t>
            </a:r>
            <a:endParaRPr lang="en-US" i="1"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marL="171450" indent="-171450" eaLnBrk="1" hangingPunct="1">
              <a:buFont typeface="Arial" panose="020B0604020202020204" pitchFamily="34" charset="0"/>
              <a:buChar char="•"/>
            </a:pPr>
            <a:r>
              <a:rPr lang="en-US" b="1" i="0" dirty="0">
                <a:latin typeface="Arial" panose="020B0604020202020204" pitchFamily="34" charset="0"/>
                <a:ea typeface="ＭＳ Ｐゴシック" pitchFamily="34" charset="-128"/>
                <a:cs typeface="Arial" panose="020B0604020202020204" pitchFamily="34" charset="0"/>
              </a:rPr>
              <a:t>Program control instructions</a:t>
            </a:r>
            <a:r>
              <a:rPr lang="en-US" b="1" i="0" baseline="0" dirty="0">
                <a:latin typeface="Arial" panose="020B0604020202020204" pitchFamily="34" charset="0"/>
                <a:ea typeface="ＭＳ Ｐゴシック" pitchFamily="34" charset="-128"/>
                <a:cs typeface="Arial" panose="020B0604020202020204" pitchFamily="34" charset="0"/>
              </a:rPr>
              <a:t> -</a:t>
            </a:r>
            <a:r>
              <a:rPr lang="en-US" b="1" i="0" dirty="0">
                <a:latin typeface="Arial" panose="020B0604020202020204" pitchFamily="34" charset="0"/>
                <a:ea typeface="ＭＳ Ｐゴシック" pitchFamily="34" charset="-128"/>
                <a:cs typeface="Arial" panose="020B0604020202020204" pitchFamily="34" charset="0"/>
              </a:rPr>
              <a:t> </a:t>
            </a:r>
            <a:r>
              <a:rPr lang="en-US" i="1" dirty="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a:latin typeface="Arial" panose="020B0604020202020204" pitchFamily="34" charset="0"/>
                <a:ea typeface="ＭＳ Ｐゴシック" pitchFamily="34" charset="-128"/>
                <a:cs typeface="Arial" panose="020B0604020202020204" pitchFamily="34" charset="0"/>
              </a:rPr>
              <a:t>(Click) </a:t>
            </a:r>
            <a:r>
              <a:rPr lang="en-US" i="1" dirty="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a:latin typeface="Arial" panose="020B0604020202020204" pitchFamily="34" charset="0"/>
                <a:ea typeface="ＭＳ Ｐゴシック" pitchFamily="34" charset="-128"/>
                <a:cs typeface="Arial" panose="020B0604020202020204" pitchFamily="34" charset="0"/>
              </a:rPr>
              <a:t>(Next Slide) </a:t>
            </a:r>
            <a:r>
              <a:rPr lang="en-US" i="1" dirty="0">
                <a:latin typeface="Arial" panose="020B0604020202020204" pitchFamily="34" charset="0"/>
                <a:ea typeface="ＭＳ Ｐゴシック" pitchFamily="34" charset="-128"/>
                <a:cs typeface="Arial" panose="020B0604020202020204" pitchFamily="34" charset="0"/>
              </a:rPr>
              <a:t>for slide advance.</a:t>
            </a:r>
          </a:p>
          <a:p>
            <a:pPr marL="171450" indent="-171450" eaLnBrk="1" hangingPunct="1">
              <a:buFont typeface="Arial" panose="020B0604020202020204" pitchFamily="34" charset="0"/>
              <a:buChar char="•"/>
            </a:pPr>
            <a:endParaRPr lang="en-US" b="1" i="1" dirty="0">
              <a:latin typeface="Arial" panose="020B0604020202020204" pitchFamily="34" charset="0"/>
              <a:ea typeface="ＭＳ Ｐゴシック" pitchFamily="34" charset="-128"/>
              <a:cs typeface="Arial" panose="020B0604020202020204" pitchFamily="34" charset="0"/>
            </a:endParaRPr>
          </a:p>
          <a:p>
            <a:pPr marL="171450" indent="-171450" eaLnBrk="1" hangingPunct="1">
              <a:buFont typeface="Arial" panose="020B0604020202020204" pitchFamily="34" charset="0"/>
              <a:buChar char="•"/>
            </a:pPr>
            <a:r>
              <a:rPr lang="en-US" b="1" i="0" dirty="0">
                <a:latin typeface="Arial" panose="020B0604020202020204" pitchFamily="34" charset="0"/>
                <a:ea typeface="ＭＳ Ｐゴシック" pitchFamily="34" charset="-128"/>
                <a:cs typeface="Arial" panose="020B0604020202020204" pitchFamily="34" charset="0"/>
              </a:rPr>
              <a:t>Background</a:t>
            </a:r>
            <a:r>
              <a:rPr lang="en-US" b="1" i="0" baseline="0" dirty="0">
                <a:latin typeface="Arial" panose="020B0604020202020204" pitchFamily="34" charset="0"/>
                <a:ea typeface="ＭＳ Ｐゴシック" pitchFamily="34" charset="-128"/>
                <a:cs typeface="Arial" panose="020B0604020202020204" pitchFamily="34" charset="0"/>
              </a:rPr>
              <a:t> information - </a:t>
            </a:r>
            <a:r>
              <a:rPr lang="en-US" i="1" dirty="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br>
              <a:rPr lang="en-US" i="1" dirty="0">
                <a:latin typeface="Arial" panose="020B0604020202020204" pitchFamily="34" charset="0"/>
                <a:ea typeface="ＭＳ Ｐゴシック" pitchFamily="34" charset="-128"/>
                <a:cs typeface="Arial" panose="020B0604020202020204" pitchFamily="34" charset="0"/>
              </a:rPr>
            </a:br>
            <a:r>
              <a:rPr lang="en-US" i="1" dirty="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a:latin typeface="Arial" panose="020B0604020202020204" pitchFamily="34" charset="0"/>
                <a:ea typeface="ＭＳ Ｐゴシック" pitchFamily="34" charset="-128"/>
                <a:cs typeface="Arial" panose="020B0604020202020204" pitchFamily="34" charset="0"/>
              </a:rPr>
              <a:t>Background: </a:t>
            </a:r>
            <a:r>
              <a:rPr lang="en-US" i="1" dirty="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 </a:t>
            </a:r>
            <a:r>
              <a:rPr lang="en-US" b="1" dirty="0">
                <a:latin typeface="Arial" panose="020B0604020202020204" pitchFamily="34" charset="0"/>
                <a:ea typeface="ＭＳ Ｐゴシック" pitchFamily="34" charset="-128"/>
                <a:cs typeface="Arial" panose="020B0604020202020204" pitchFamily="34" charset="0"/>
              </a:rPr>
              <a:t>(Next Slide) </a:t>
            </a:r>
            <a:endParaRPr lang="en-US" i="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22518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C4D8"/>
                </a:solidFill>
                <a:effectLst/>
                <a:latin typeface="Arial" panose="020B0604020202020204" pitchFamily="34" charset="0"/>
                <a:cs typeface="Arial" panose="020B0604020202020204" pitchFamily="34" charset="0"/>
              </a:rPr>
              <a:t>For more than a century</a:t>
            </a:r>
            <a:r>
              <a:rPr lang="en-US" b="1" i="0" dirty="0">
                <a:solidFill>
                  <a:srgbClr val="22C4D8"/>
                </a:solidFill>
                <a:effectLst/>
                <a:latin typeface="Arial" panose="020B060402020202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 we've been producing and flying powered aircraft. Each new design flies more payload farther, faster, and more efficiently than those that have gone before.  Few human endeavors have yielded such profound results so quickly.  </a:t>
            </a:r>
            <a:r>
              <a:rPr lang="en-US" b="1" i="0" dirty="0">
                <a:solidFill>
                  <a:srgbClr val="000000"/>
                </a:solidFill>
                <a:effectLst/>
                <a:latin typeface="Arial" panose="020B0604020202020204" pitchFamily="34" charset="0"/>
                <a:cs typeface="Arial" panose="020B0604020202020204" pitchFamily="34" charset="0"/>
              </a:rPr>
              <a:t>(Click)</a:t>
            </a:r>
          </a:p>
          <a:p>
            <a:endParaRPr lang="en-US" b="1"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But that progress isn’t limited to aircraft. </a:t>
            </a:r>
            <a:br>
              <a:rPr lang="en-US"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2529618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C4D8"/>
                </a:solidFill>
                <a:effectLst/>
                <a:latin typeface="Arial" panose="020B0604020202020204" pitchFamily="34" charset="0"/>
                <a:cs typeface="Arial" panose="020B0604020202020204" pitchFamily="34" charset="0"/>
              </a:rPr>
              <a:t>We've been busy with pilots too.</a:t>
            </a:r>
            <a:r>
              <a:rPr lang="en-US" b="0" i="0" dirty="0">
                <a:solidFill>
                  <a:srgbClr val="000000"/>
                </a:solidFill>
                <a:effectLst/>
                <a:latin typeface="Arial" panose="020B0604020202020204" pitchFamily="34" charset="0"/>
                <a:cs typeface="Arial" panose="020B0604020202020204" pitchFamily="34" charset="0"/>
              </a:rPr>
              <a:t>  Human Factors knowledge has shown us how to excel in dealing with the physical, intellectual, and emotional challenges of flight.</a:t>
            </a:r>
          </a:p>
          <a:p>
            <a:endParaRPr lang="en-US" b="0" i="0" dirty="0">
              <a:solidFill>
                <a:srgbClr val="000000"/>
              </a:solidFill>
              <a:effectLst/>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153058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Fatigue, stress, high workload and struggling to stay healthy are constant issues for pilots. </a:t>
            </a:r>
            <a:r>
              <a:rPr lang="en-US" b="0" i="0" dirty="0">
                <a:solidFill>
                  <a:srgbClr val="000000"/>
                </a:solidFill>
                <a:effectLst/>
                <a:latin typeface="Arial" panose="020B0604020202020204" pitchFamily="34" charset="0"/>
                <a:cs typeface="Arial" panose="020B0604020202020204" pitchFamily="34" charset="0"/>
              </a:rPr>
              <a:t>Depending on how they are managed, they can be a simple daily challenge or an overwhelming problem that adversely affects performance.  </a:t>
            </a:r>
            <a:r>
              <a:rPr lang="en-US" b="1" i="0" dirty="0">
                <a:solidFill>
                  <a:srgbClr val="000000"/>
                </a:solidFill>
                <a:effectLst/>
                <a:latin typeface="Arial" panose="020B0604020202020204" pitchFamily="34" charset="0"/>
                <a:cs typeface="Arial" panose="020B0604020202020204" pitchFamily="34" charset="0"/>
              </a:rPr>
              <a:t>(Click)</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Let’s see what the Human Performance training module has to say.  We won’t have time to cover everything of course but we’ll hit some of the highlights starting with fatigue.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81209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We must be well rested to perform at our best.  For most adults that means 7 to 9 hours of uninterrupted sleep each night.  </a:t>
            </a:r>
          </a:p>
          <a:p>
            <a:endParaRPr lang="en-US" b="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Professional pilots often cite work schedules and commuting requirements as reasons why they are fatigued.  Private pilots must also fit their flying into daily work and family schedules.  That means they are often tempted to rise early or fly after work.  Either way they may not be adequately rested before taking flight. </a:t>
            </a:r>
            <a:r>
              <a:rPr lang="en-US" b="1" i="0" dirty="0">
                <a:solidFill>
                  <a:srgbClr val="000000"/>
                </a:solidFill>
                <a:effectLst/>
                <a:latin typeface="Arial" panose="020B0604020202020204" pitchFamily="34" charset="0"/>
                <a:cs typeface="Arial" panose="020B0604020202020204" pitchFamily="34" charset="0"/>
              </a:rPr>
              <a:t>(Click)</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Without adequate rest we can expect to exhibit some of the symptoms you see on the screen.  The symptoms may be subtle, or they may be more profound.  Either way, if you have the feeling that you’re not performing at your best – you’re probably right and that degradation of performance may very well be due to fatigue.</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365634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So, what constitutes adequate rest?  That, of course, will vary from one individual to the next but looking at rest requirements for professional pilots is a good place to start.  </a:t>
            </a:r>
            <a:r>
              <a:rPr lang="en-US" b="1" i="0" dirty="0">
                <a:solidFill>
                  <a:srgbClr val="000000"/>
                </a:solidFill>
                <a:effectLst/>
                <a:latin typeface="Arial" panose="020B0604020202020204" pitchFamily="34" charset="0"/>
                <a:cs typeface="Arial" panose="020B0604020202020204" pitchFamily="34" charset="0"/>
              </a:rPr>
              <a:t>(Click)</a:t>
            </a:r>
          </a:p>
          <a:p>
            <a:endParaRPr lang="en-US" b="1" i="0" dirty="0">
              <a:solidFill>
                <a:srgbClr val="000000"/>
              </a:solidFill>
              <a:effectLst/>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§14CFR 135 consists of Operating Requirements for Commuter and On Demand flight operations.  §14CFR 135.267 cites requirements for unscheduled one and two-pilot crews.   In any 24-hour period, flight time is limited to 8 hours – 10 hours for 2-pilot crews.  That’s easy.  Few of us have the opportunity to fly for more than 8 hours in a day.  But here’s a challenge.  </a:t>
            </a:r>
            <a:r>
              <a:rPr lang="en-US" b="1" i="0" dirty="0">
                <a:solidFill>
                  <a:srgbClr val="000000"/>
                </a:solidFill>
                <a:effectLst/>
                <a:latin typeface="Arial" panose="020B0604020202020204" pitchFamily="34" charset="0"/>
                <a:cs typeface="Arial" panose="020B0604020202020204" pitchFamily="34" charset="0"/>
              </a:rPr>
              <a:t>(Click)</a:t>
            </a:r>
          </a:p>
          <a:p>
            <a:endParaRPr lang="en-US" b="1" i="0" dirty="0">
              <a:solidFill>
                <a:srgbClr val="000000"/>
              </a:solidFill>
              <a:effectLst/>
              <a:latin typeface="Arial" panose="020B0604020202020204" pitchFamily="34" charset="0"/>
              <a:cs typeface="Arial" panose="020B0604020202020204" pitchFamily="34" charset="0"/>
            </a:endParaRPr>
          </a:p>
          <a:p>
            <a:pPr algn="just"/>
            <a:r>
              <a:rPr lang="en-US" b="0" i="0" dirty="0">
                <a:solidFill>
                  <a:srgbClr val="000000"/>
                </a:solidFill>
                <a:effectLst/>
                <a:latin typeface="Arial" panose="020B0604020202020204" pitchFamily="34" charset="0"/>
                <a:cs typeface="Arial" panose="020B0604020202020204" pitchFamily="34" charset="0"/>
              </a:rPr>
              <a:t>Professional crews must have 10 consecutive hours of rest in the 24-hour period before flying is done.  That doesn’t mean we should be sleeping all of that time.  Earlier we said most folks need 7 to 9 hours of uninterrupted sleep each night.  But it doesn’t mean working our regular jobs either.  Obviously, we’ll be more fatigued at the end of a long day than we are at the beginning.  Let’s consider a practical example.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962081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None/>
            </a:pPr>
            <a:r>
              <a:rPr lang="en-US" b="0" i="0" dirty="0">
                <a:solidFill>
                  <a:srgbClr val="000000"/>
                </a:solidFill>
                <a:effectLst/>
                <a:latin typeface="Arial" panose="020B0604020202020204" pitchFamily="34" charset="0"/>
                <a:cs typeface="Arial" panose="020B0604020202020204" pitchFamily="34" charset="0"/>
              </a:rPr>
              <a:t>You're taking a week of vacation and plan to fly your family to the house on the lake after work today.  </a:t>
            </a:r>
            <a:r>
              <a:rPr lang="en-US" b="1" i="0" dirty="0">
                <a:solidFill>
                  <a:srgbClr val="000000"/>
                </a:solidFill>
                <a:effectLst/>
                <a:latin typeface="Arial" panose="020B0604020202020204" pitchFamily="34" charset="0"/>
                <a:cs typeface="Arial" panose="020B0604020202020204" pitchFamily="34" charset="0"/>
              </a:rPr>
              <a:t>(Click) </a:t>
            </a:r>
          </a:p>
          <a:p>
            <a:pPr algn="l" fontAlgn="base">
              <a:buNone/>
            </a:pPr>
            <a:endParaRPr lang="en-US" b="1" i="0" dirty="0">
              <a:solidFill>
                <a:srgbClr val="000000"/>
              </a:solidFill>
              <a:effectLst/>
              <a:latin typeface="Arial" panose="020B0604020202020204" pitchFamily="34" charset="0"/>
              <a:cs typeface="Arial" panose="020B0604020202020204" pitchFamily="34" charset="0"/>
            </a:endParaRPr>
          </a:p>
          <a:p>
            <a:pPr algn="l" fontAlgn="base">
              <a:buNone/>
            </a:pPr>
            <a:r>
              <a:rPr lang="en-US" b="0" i="0" dirty="0">
                <a:solidFill>
                  <a:srgbClr val="000000"/>
                </a:solidFill>
                <a:effectLst/>
                <a:latin typeface="Arial" panose="020B0604020202020204" pitchFamily="34" charset="0"/>
                <a:cs typeface="Arial" panose="020B0604020202020204" pitchFamily="34" charset="0"/>
              </a:rPr>
              <a:t>It will be a 3-hour flight.  </a:t>
            </a:r>
            <a:r>
              <a:rPr lang="en-US" b="1" i="0" dirty="0">
                <a:solidFill>
                  <a:srgbClr val="000000"/>
                </a:solidFill>
                <a:effectLst/>
                <a:latin typeface="Arial" panose="020B0604020202020204" pitchFamily="34" charset="0"/>
                <a:cs typeface="Arial" panose="020B0604020202020204" pitchFamily="34" charset="0"/>
              </a:rPr>
              <a:t>(Click)</a:t>
            </a:r>
          </a:p>
          <a:p>
            <a:pPr algn="l" fontAlgn="base">
              <a:buNone/>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You got to bed at 2230 last night, woke at 0530 this morning, and left for work at 0630.  </a:t>
            </a:r>
            <a:r>
              <a:rPr lang="en-US" b="1" i="0" dirty="0">
                <a:solidFill>
                  <a:srgbClr val="000000"/>
                </a:solidFill>
                <a:effectLst/>
                <a:latin typeface="Arial" panose="020B0604020202020204" pitchFamily="34" charset="0"/>
                <a:cs typeface="Arial" panose="020B0604020202020204" pitchFamily="34" charset="0"/>
              </a:rPr>
              <a:t>(Click)</a:t>
            </a:r>
          </a:p>
          <a:p>
            <a:pPr algn="l" fontAlgn="base">
              <a:buNone/>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It's now 1715 and you're leaving work for the airport.  Your passengers will meet you there.  </a:t>
            </a:r>
            <a:r>
              <a:rPr lang="en-US" b="1" i="0" dirty="0">
                <a:solidFill>
                  <a:srgbClr val="000000"/>
                </a:solidFill>
                <a:effectLst/>
                <a:latin typeface="Arial" panose="020B0604020202020204" pitchFamily="34" charset="0"/>
                <a:cs typeface="Arial" panose="020B0604020202020204" pitchFamily="34" charset="0"/>
              </a:rPr>
              <a:t>(Click)</a:t>
            </a:r>
          </a:p>
          <a:p>
            <a:pPr algn="l" fontAlgn="base">
              <a:buNone/>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You plan to be wheels-up at 1830 and land at 2130.  </a:t>
            </a:r>
            <a:r>
              <a:rPr lang="en-US" b="1" i="0" dirty="0">
                <a:solidFill>
                  <a:srgbClr val="000000"/>
                </a:solidFill>
                <a:effectLst/>
                <a:latin typeface="Arial" panose="020B0604020202020204" pitchFamily="34" charset="0"/>
                <a:cs typeface="Arial" panose="020B0604020202020204" pitchFamily="34" charset="0"/>
              </a:rPr>
              <a:t>(Click)</a:t>
            </a:r>
          </a:p>
          <a:p>
            <a:pPr algn="l" fontAlgn="base">
              <a:buNone/>
            </a:pPr>
            <a:endParaRPr lang="en-US" b="0" i="0" dirty="0">
              <a:solidFill>
                <a:srgbClr val="000000"/>
              </a:solidFill>
              <a:effectLst/>
              <a:latin typeface="Arial" panose="020B0604020202020204" pitchFamily="34" charset="0"/>
              <a:cs typeface="Arial" panose="020B0604020202020204" pitchFamily="34" charset="0"/>
            </a:endParaRPr>
          </a:p>
          <a:p>
            <a:pPr algn="l" fontAlgn="base">
              <a:buNone/>
            </a:pPr>
            <a:r>
              <a:rPr lang="en-US" b="0" i="0" dirty="0">
                <a:solidFill>
                  <a:srgbClr val="000000"/>
                </a:solidFill>
                <a:effectLst/>
                <a:latin typeface="Arial" panose="020B0604020202020204" pitchFamily="34" charset="0"/>
                <a:cs typeface="Arial" panose="020B0604020202020204" pitchFamily="34" charset="0"/>
              </a:rPr>
              <a:t>Are you adequately rested for this flight?</a:t>
            </a:r>
          </a:p>
          <a:p>
            <a:pPr algn="l" fontAlgn="base">
              <a:buNone/>
            </a:pPr>
            <a:endParaRPr lang="en-US" b="0" i="0" dirty="0">
              <a:solidFill>
                <a:srgbClr val="000000"/>
              </a:solidFill>
              <a:effectLst/>
              <a:latin typeface="Arial" panose="020B0604020202020204" pitchFamily="34" charset="0"/>
              <a:cs typeface="Arial" panose="020B0604020202020204" pitchFamily="34" charset="0"/>
            </a:endParaRPr>
          </a:p>
          <a:p>
            <a:pPr algn="l" fontAlgn="base">
              <a:buNone/>
            </a:pPr>
            <a:r>
              <a:rPr lang="en-US" b="0" i="0" dirty="0">
                <a:solidFill>
                  <a:srgbClr val="000000"/>
                </a:solidFill>
                <a:effectLst/>
                <a:latin typeface="Arial" panose="020B0604020202020204" pitchFamily="34" charset="0"/>
                <a:cs typeface="Arial" panose="020B0604020202020204" pitchFamily="34" charset="0"/>
              </a:rPr>
              <a:t>Let’s take a look at some answers from the Human Performance module.</a:t>
            </a:r>
          </a:p>
          <a:p>
            <a:pPr algn="l" fontAlgn="base">
              <a:buNone/>
            </a:pPr>
            <a:endParaRPr lang="en-US" b="0" i="0" dirty="0">
              <a:solidFill>
                <a:srgbClr val="000000"/>
              </a:solidFill>
              <a:effectLst/>
              <a:latin typeface="Arial" panose="020B0604020202020204" pitchFamily="34" charset="0"/>
              <a:cs typeface="Arial" panose="020B0604020202020204" pitchFamily="34" charset="0"/>
            </a:endParaRPr>
          </a:p>
          <a:p>
            <a:pPr algn="l" fontAlgn="base">
              <a:buNone/>
            </a:pPr>
            <a:r>
              <a:rPr lang="en-US" b="1" i="0" dirty="0">
                <a:solidFill>
                  <a:srgbClr val="000000"/>
                </a:solidFill>
                <a:effectLst/>
                <a:latin typeface="Arial" panose="020B0604020202020204" pitchFamily="34" charset="0"/>
                <a:cs typeface="Arial" panose="020B0604020202020204" pitchFamily="34" charset="0"/>
              </a:rPr>
              <a:t>(Next Slide)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2515880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t>
            </a:r>
            <a:br>
              <a:rPr lang="en-US" sz="1800" baseline="0" dirty="0"/>
            </a:br>
            <a:r>
              <a:rPr lang="en-US" sz="1800" i="0" baseline="0" dirty="0"/>
              <a:t>The National FAA Safety Team (FAASTeam)</a:t>
            </a:r>
          </a:p>
          <a:p>
            <a:pPr>
              <a:buNone/>
            </a:pPr>
            <a:endParaRPr lang="en-US" sz="1800" i="0" baseline="0" dirty="0"/>
          </a:p>
        </p:txBody>
      </p:sp>
      <p:grpSp>
        <p:nvGrpSpPr>
          <p:cNvPr id="2" name="Group 1"/>
          <p:cNvGrpSpPr/>
          <p:nvPr userDrawn="1"/>
        </p:nvGrpSpPr>
        <p:grpSpPr>
          <a:xfrm>
            <a:off x="8482693" y="482824"/>
            <a:ext cx="3243730" cy="954330"/>
            <a:chOff x="8482693" y="482824"/>
            <a:chExt cx="3243730" cy="954330"/>
          </a:xfrm>
        </p:grpSpPr>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23772" cy="95433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EF8B76ED-5FED-EF6D-8CD3-CE85F258B133}"/>
              </a:ext>
            </a:extLst>
          </p:cNvPr>
          <p:cNvPicPr>
            <a:picLocks noChangeAspect="1"/>
          </p:cNvPicPr>
          <p:nvPr userDrawn="1"/>
        </p:nvPicPr>
        <p:blipFill rotWithShape="1">
          <a:blip r:embed="rId5"/>
          <a:srcRect l="11485" t="8744" r="7873" b="9882"/>
          <a:stretch/>
        </p:blipFill>
        <p:spPr>
          <a:xfrm>
            <a:off x="7191021" y="1460087"/>
            <a:ext cx="4848066" cy="487985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97998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ustDataLst>
      <p:tags r:id="rId1"/>
    </p:custDataLst>
    <p:extLst>
      <p:ext uri="{BB962C8B-B14F-4D97-AF65-F5344CB8AC3E}">
        <p14:creationId xmlns:p14="http://schemas.microsoft.com/office/powerpoint/2010/main" val="294954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47956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7791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3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5"/>
    </p:custDataLst>
    <p:extLst>
      <p:ext uri="{BB962C8B-B14F-4D97-AF65-F5344CB8AC3E}">
        <p14:creationId xmlns:p14="http://schemas.microsoft.com/office/powerpoint/2010/main" val="17171218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23.xml"/><Relationship Id="rId5" Type="http://schemas.openxmlformats.org/officeDocument/2006/relationships/hyperlink" Target="https://aiimpacts.org/the-tyranny-of-the-god-scenario/"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24.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2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30.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18.xml"/><Relationship Id="rId7" Type="http://schemas.openxmlformats.org/officeDocument/2006/relationships/image" Target="../media/image26.jpeg"/><Relationship Id="rId2" Type="http://schemas.openxmlformats.org/officeDocument/2006/relationships/slideLayout" Target="../slideLayouts/slideLayout9.xml"/><Relationship Id="rId1" Type="http://schemas.openxmlformats.org/officeDocument/2006/relationships/tags" Target="../tags/tag3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hyperlink" Target="http://www.flickr.com/photos/comfortsuitesdenvertech/4108549796/"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3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3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35.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36.xml"/><Relationship Id="rId6" Type="http://schemas.openxmlformats.org/officeDocument/2006/relationships/hyperlink" Target="https://creativecommons.org/licenses/by/3.0/" TargetMode="External"/><Relationship Id="rId5" Type="http://schemas.openxmlformats.org/officeDocument/2006/relationships/hyperlink" Target="https://www.miproximopaso.org/profile/summary/29-1215.00" TargetMode="Externa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37.xml"/><Relationship Id="rId6" Type="http://schemas.openxmlformats.org/officeDocument/2006/relationships/image" Target="../media/image37.png"/><Relationship Id="rId5" Type="http://schemas.openxmlformats.org/officeDocument/2006/relationships/hyperlink" Target="https://bit.ly/3HV28BW" TargetMode="Externa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38.xml"/><Relationship Id="rId6" Type="http://schemas.openxmlformats.org/officeDocument/2006/relationships/image" Target="../media/image39.png"/><Relationship Id="rId5" Type="http://schemas.openxmlformats.org/officeDocument/2006/relationships/hyperlink" Target="https://tinyurl.com/47zsv8ky"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40.xml"/><Relationship Id="rId6" Type="http://schemas.openxmlformats.org/officeDocument/2006/relationships/hyperlink" Target="https://www.pexels.com/photo/senior-sportsman-training-with-jump-rope-on-stadium-5067773/" TargetMode="External"/><Relationship Id="rId5" Type="http://schemas.openxmlformats.org/officeDocument/2006/relationships/image" Target="../media/image41.jpeg"/><Relationship Id="rId4" Type="http://schemas.openxmlformats.org/officeDocument/2006/relationships/hyperlink" Target="https://bit.ly/3HV28BW"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4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46.png"/><Relationship Id="rId4" Type="http://schemas.openxmlformats.org/officeDocument/2006/relationships/hyperlink" Target="http://bit.ly/HFcourses"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44.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49.png"/><Relationship Id="rId5" Type="http://schemas.openxmlformats.org/officeDocument/2006/relationships/hyperlink" Target="https://www.faa.gov/about/initiatives/sms" TargetMode="Externa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18.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3" y="1879815"/>
            <a:ext cx="6813257" cy="1723653"/>
          </a:xfrm>
        </p:spPr>
        <p:txBody>
          <a:bodyPr/>
          <a:lstStyle/>
          <a:p>
            <a:r>
              <a:rPr lang="en-US" dirty="0"/>
              <a:t>Topic of the Month - October</a:t>
            </a:r>
          </a:p>
          <a:p>
            <a:r>
              <a:rPr lang="en-US" dirty="0"/>
              <a:t>Human Performance</a:t>
            </a:r>
            <a:br>
              <a:rPr lang="en-US" dirty="0"/>
            </a:br>
            <a:endParaRPr lang="en-US" dirty="0"/>
          </a:p>
        </p:txBody>
      </p:sp>
    </p:spTree>
    <p:custDataLst>
      <p:tags r:id="rId1"/>
    </p:custDataLst>
    <p:extLst>
      <p:ext uri="{BB962C8B-B14F-4D97-AF65-F5344CB8AC3E}">
        <p14:creationId xmlns:p14="http://schemas.microsoft.com/office/powerpoint/2010/main" val="256322695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garment&#10;&#10;Description automatically generated with low confidence">
            <a:extLst>
              <a:ext uri="{FF2B5EF4-FFF2-40B4-BE49-F238E27FC236}">
                <a16:creationId xmlns:a16="http://schemas.microsoft.com/office/drawing/2014/main" id="{3391C91A-5BA3-8B3A-C461-B9471A2941B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9019" y="0"/>
            <a:ext cx="5143500" cy="6858000"/>
          </a:xfrm>
          <a:prstGeom prst="rect">
            <a:avLst/>
          </a:prstGeom>
        </p:spPr>
      </p:pic>
      <p:sp>
        <p:nvSpPr>
          <p:cNvPr id="9" name="TextBox 8">
            <a:extLst>
              <a:ext uri="{FF2B5EF4-FFF2-40B4-BE49-F238E27FC236}">
                <a16:creationId xmlns:a16="http://schemas.microsoft.com/office/drawing/2014/main" id="{CD7CF359-E218-E2A5-BF20-F76B606D6BF1}"/>
              </a:ext>
            </a:extLst>
          </p:cNvPr>
          <p:cNvSpPr txBox="1"/>
          <p:nvPr/>
        </p:nvSpPr>
        <p:spPr>
          <a:xfrm>
            <a:off x="6891739" y="243512"/>
            <a:ext cx="3840480" cy="6370975"/>
          </a:xfrm>
          <a:prstGeom prst="rect">
            <a:avLst/>
          </a:prstGeom>
          <a:noFill/>
        </p:spPr>
        <p:txBody>
          <a:bodyPr wrap="square" rtlCol="0">
            <a:spAutoFit/>
          </a:bodyPr>
          <a:lstStyle/>
          <a:p>
            <a:pPr>
              <a:buNone/>
            </a:pPr>
            <a:r>
              <a:rPr lang="en-US" dirty="0"/>
              <a:t>Yes – I never sleep more than 7 hours, and I’m used to long workdays.</a:t>
            </a:r>
          </a:p>
          <a:p>
            <a:pPr>
              <a:buNone/>
            </a:pPr>
            <a:r>
              <a:rPr lang="en-US" dirty="0"/>
              <a:t>Yes – I haven’t got as much rest as I usually do but I’ve been busy working and getting ready for vacation.</a:t>
            </a:r>
          </a:p>
          <a:p>
            <a:pPr>
              <a:buNone/>
            </a:pPr>
            <a:r>
              <a:rPr lang="en-US" dirty="0"/>
              <a:t>I think rest is highly overrated.  I’ve got a lot to do and a finite amount of time to do it.  If I’m feeling drowsy, I just power through it and get the job done.  Oh- and I drink lots of coffee.</a:t>
            </a:r>
          </a:p>
        </p:txBody>
      </p:sp>
    </p:spTree>
    <p:custDataLst>
      <p:tags r:id="rId1"/>
    </p:custDataLst>
    <p:extLst>
      <p:ext uri="{BB962C8B-B14F-4D97-AF65-F5344CB8AC3E}">
        <p14:creationId xmlns:p14="http://schemas.microsoft.com/office/powerpoint/2010/main" val="193100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9">
                                            <p:txEl>
                                              <p:pRg st="0" end="0"/>
                                            </p:txEl>
                                          </p:spTgt>
                                        </p:tgtEl>
                                      </p:cBhvr>
                                    </p:animEffect>
                                    <p:set>
                                      <p:cBhvr>
                                        <p:cTn id="9"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9">
                                            <p:txEl>
                                              <p:pRg st="1" end="1"/>
                                            </p:txEl>
                                          </p:spTgt>
                                        </p:tgtEl>
                                      </p:cBhvr>
                                    </p:animEffect>
                                    <p:set>
                                      <p:cBhvr>
                                        <p:cTn id="14" dur="1" fill="hold">
                                          <p:stCondLst>
                                            <p:cond delay="499"/>
                                          </p:stCondLst>
                                        </p:cTn>
                                        <p:tgtEl>
                                          <p:spTgt spid="9">
                                            <p:txEl>
                                              <p:pRg st="1" end="1"/>
                                            </p:txEl>
                                          </p:spTgt>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CD405DA-B1AF-F110-8605-7175973F8E36}"/>
              </a:ext>
            </a:extLst>
          </p:cNvPr>
          <p:cNvSpPr txBox="1"/>
          <p:nvPr/>
        </p:nvSpPr>
        <p:spPr>
          <a:xfrm>
            <a:off x="630936" y="639520"/>
            <a:ext cx="3429000" cy="1719072"/>
          </a:xfrm>
          <a:prstGeom prst="rect">
            <a:avLst/>
          </a:prstGeom>
        </p:spPr>
        <p:txBody>
          <a:bodyPr vert="horz" lIns="91440" tIns="45720" rIns="91440" bIns="45720" rtlCol="0" anchor="b">
            <a:normAutofit fontScale="85000" lnSpcReduction="10000"/>
          </a:bodyPr>
          <a:lstStyle/>
          <a:p>
            <a:pPr fontAlgn="base">
              <a:lnSpc>
                <a:spcPct val="90000"/>
              </a:lnSpc>
              <a:spcBef>
                <a:spcPct val="0"/>
              </a:spcBef>
              <a:spcAft>
                <a:spcPts val="600"/>
              </a:spcAft>
              <a:buNone/>
            </a:pPr>
            <a:r>
              <a:rPr lang="en-US" sz="4600" b="1" i="0" kern="1200" dirty="0">
                <a:solidFill>
                  <a:srgbClr val="06CAD4"/>
                </a:solidFill>
                <a:effectLst/>
                <a:latin typeface="Arial" panose="020B0604020202020204" pitchFamily="34" charset="0"/>
                <a:ea typeface="+mj-ea"/>
                <a:cs typeface="Arial" panose="020B0604020202020204" pitchFamily="34" charset="0"/>
              </a:rPr>
              <a:t>Fatigue Risk Management</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A2D861-845E-400A-BCFB-6D7864938CE5}"/>
              </a:ext>
            </a:extLst>
          </p:cNvPr>
          <p:cNvSpPr txBox="1"/>
          <p:nvPr/>
        </p:nvSpPr>
        <p:spPr>
          <a:xfrm>
            <a:off x="630936" y="2807208"/>
            <a:ext cx="3429000" cy="3410712"/>
          </a:xfrm>
          <a:prstGeom prst="rect">
            <a:avLst/>
          </a:prstGeom>
        </p:spPr>
        <p:txBody>
          <a:bodyPr vert="horz" lIns="91440" tIns="45720" rIns="91440" bIns="45720" rtlCol="0" anchor="t">
            <a:noAutofit/>
          </a:bodyPr>
          <a:lstStyle/>
          <a:p>
            <a:pPr indent="-228600" fontAlgn="base">
              <a:lnSpc>
                <a:spcPct val="90000"/>
              </a:lnSpc>
              <a:buFont typeface="Arial" panose="020B0604020202020204" pitchFamily="34" charset="0"/>
              <a:buChar char="•"/>
            </a:pPr>
            <a:r>
              <a:rPr lang="en-US" sz="1800" b="1" i="0" dirty="0">
                <a:effectLst/>
                <a:latin typeface="Arial" panose="020B0604020202020204" pitchFamily="34" charset="0"/>
                <a:cs typeface="Arial" panose="020B0604020202020204" pitchFamily="34" charset="0"/>
              </a:rPr>
              <a:t>Consider flying activities to be a part of your workday.</a:t>
            </a:r>
          </a:p>
          <a:p>
            <a:pPr indent="-228600" fontAlgn="base">
              <a:lnSpc>
                <a:spcPct val="90000"/>
              </a:lnSpc>
              <a:buFont typeface="Arial" panose="020B0604020202020204" pitchFamily="34" charset="0"/>
              <a:buChar char="•"/>
            </a:pPr>
            <a:r>
              <a:rPr lang="en-US" sz="1800" b="1" i="0" dirty="0">
                <a:effectLst/>
                <a:latin typeface="Arial" panose="020B0604020202020204" pitchFamily="34" charset="0"/>
                <a:cs typeface="Arial" panose="020B0604020202020204" pitchFamily="34" charset="0"/>
              </a:rPr>
              <a:t>Plan a maximum of 12 to 14 hours per work period.</a:t>
            </a:r>
          </a:p>
          <a:p>
            <a:pPr indent="-228600" fontAlgn="base">
              <a:lnSpc>
                <a:spcPct val="90000"/>
              </a:lnSpc>
              <a:buFont typeface="Arial" panose="020B0604020202020204" pitchFamily="34" charset="0"/>
              <a:buChar char="•"/>
            </a:pPr>
            <a:r>
              <a:rPr lang="en-US" sz="1800" b="1" i="0" dirty="0">
                <a:effectLst/>
                <a:latin typeface="Arial" panose="020B0604020202020204" pitchFamily="34" charset="0"/>
                <a:cs typeface="Arial" panose="020B0604020202020204" pitchFamily="34" charset="0"/>
              </a:rPr>
              <a:t>Schedule a 12-hour break between work periods.</a:t>
            </a:r>
          </a:p>
          <a:p>
            <a:pPr indent="-228600" fontAlgn="base">
              <a:lnSpc>
                <a:spcPct val="90000"/>
              </a:lnSpc>
              <a:buFont typeface="Arial" panose="020B0604020202020204" pitchFamily="34" charset="0"/>
              <a:buChar char="•"/>
            </a:pPr>
            <a:r>
              <a:rPr lang="en-US" sz="1800" b="1" i="0" dirty="0">
                <a:effectLst/>
                <a:latin typeface="Arial" panose="020B0604020202020204" pitchFamily="34" charset="0"/>
                <a:cs typeface="Arial" panose="020B0604020202020204" pitchFamily="34" charset="0"/>
              </a:rPr>
              <a:t>Schedule a maximum of six consecutive work periods.</a:t>
            </a:r>
          </a:p>
          <a:p>
            <a:pPr indent="-228600" fontAlgn="base">
              <a:lnSpc>
                <a:spcPct val="90000"/>
              </a:lnSpc>
              <a:buFont typeface="Arial" panose="020B0604020202020204" pitchFamily="34" charset="0"/>
              <a:buChar char="•"/>
            </a:pPr>
            <a:r>
              <a:rPr lang="en-US" sz="1800" b="1" i="0" dirty="0">
                <a:effectLst/>
                <a:latin typeface="Arial" panose="020B0604020202020204" pitchFamily="34" charset="0"/>
                <a:cs typeface="Arial" panose="020B0604020202020204" pitchFamily="34" charset="0"/>
              </a:rPr>
              <a:t>After six consecutive work periods schedule a 24 to 48-hour break.</a:t>
            </a:r>
          </a:p>
        </p:txBody>
      </p:sp>
      <p:pic>
        <p:nvPicPr>
          <p:cNvPr id="4" name="Picture 3" descr="A picture containing diagram&#10;&#10;Description automatically generated">
            <a:extLst>
              <a:ext uri="{FF2B5EF4-FFF2-40B4-BE49-F238E27FC236}">
                <a16:creationId xmlns:a16="http://schemas.microsoft.com/office/drawing/2014/main" id="{3B847976-EC71-FBFE-788A-C09AD7666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922" y="1792684"/>
            <a:ext cx="6273094" cy="3638394"/>
          </a:xfrm>
          <a:prstGeom prst="rect">
            <a:avLst/>
          </a:prstGeom>
        </p:spPr>
      </p:pic>
    </p:spTree>
    <p:custDataLst>
      <p:tags r:id="rId1"/>
    </p:custDataLst>
    <p:extLst>
      <p:ext uri="{BB962C8B-B14F-4D97-AF65-F5344CB8AC3E}">
        <p14:creationId xmlns:p14="http://schemas.microsoft.com/office/powerpoint/2010/main" val="399064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imeline&#10;&#10;Description automatically generated">
            <a:extLst>
              <a:ext uri="{FF2B5EF4-FFF2-40B4-BE49-F238E27FC236}">
                <a16:creationId xmlns:a16="http://schemas.microsoft.com/office/drawing/2014/main" id="{FF14C5C1-F5AC-A640-8BF8-DED17E6ED11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467" y="1151777"/>
            <a:ext cx="10905066" cy="5360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0A7814-89B7-54C3-749C-4F4222B24AF5}"/>
              </a:ext>
            </a:extLst>
          </p:cNvPr>
          <p:cNvSpPr txBox="1"/>
          <p:nvPr/>
        </p:nvSpPr>
        <p:spPr>
          <a:xfrm>
            <a:off x="643467" y="139485"/>
            <a:ext cx="3290135" cy="731270"/>
          </a:xfrm>
          <a:prstGeom prst="rect">
            <a:avLst/>
          </a:prstGeom>
        </p:spPr>
        <p:txBody>
          <a:bodyPr vert="horz" lIns="91440" tIns="45720" rIns="91440" bIns="45720" rtlCol="0" anchor="b">
            <a:normAutofit/>
          </a:bodyPr>
          <a:lstStyle/>
          <a:p>
            <a:pPr fontAlgn="base">
              <a:lnSpc>
                <a:spcPct val="90000"/>
              </a:lnSpc>
              <a:spcBef>
                <a:spcPct val="0"/>
              </a:spcBef>
              <a:spcAft>
                <a:spcPts val="600"/>
              </a:spcAft>
              <a:buNone/>
            </a:pPr>
            <a:r>
              <a:rPr lang="en-US" sz="4600" b="1" i="0" kern="1200" dirty="0">
                <a:solidFill>
                  <a:srgbClr val="06CAD4"/>
                </a:solidFill>
                <a:effectLst/>
                <a:latin typeface="Arial" panose="020B0604020202020204" pitchFamily="34" charset="0"/>
                <a:ea typeface="+mj-ea"/>
                <a:cs typeface="Arial" panose="020B0604020202020204" pitchFamily="34" charset="0"/>
              </a:rPr>
              <a:t>Stress</a:t>
            </a:r>
          </a:p>
        </p:txBody>
      </p:sp>
    </p:spTree>
    <p:custDataLst>
      <p:tags r:id="rId1"/>
    </p:custDataLst>
    <p:extLst>
      <p:ext uri="{BB962C8B-B14F-4D97-AF65-F5344CB8AC3E}">
        <p14:creationId xmlns:p14="http://schemas.microsoft.com/office/powerpoint/2010/main" val="1137338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E193D3-2991-B821-A493-DE65BB19543C}"/>
              </a:ext>
            </a:extLst>
          </p:cNvPr>
          <p:cNvSpPr txBox="1"/>
          <p:nvPr/>
        </p:nvSpPr>
        <p:spPr>
          <a:xfrm>
            <a:off x="356462" y="2872899"/>
            <a:ext cx="4527208" cy="3320668"/>
          </a:xfrm>
          <a:prstGeom prst="rect">
            <a:avLst/>
          </a:prstGeom>
        </p:spPr>
        <p:txBody>
          <a:bodyPr vert="horz" lIns="91440" tIns="45720" rIns="91440" bIns="45720" rtlCol="0">
            <a:noAutofit/>
          </a:bodyPr>
          <a:lstStyle/>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anger, irritability, and anxiety</a:t>
            </a:r>
          </a:p>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depression, and difficulty</a:t>
            </a:r>
            <a:br>
              <a:rPr lang="en-US" sz="1600" b="1" i="0" dirty="0">
                <a:effectLst/>
                <a:latin typeface="Arial" panose="020B0604020202020204" pitchFamily="34" charset="0"/>
                <a:cs typeface="Arial" panose="020B0604020202020204" pitchFamily="34" charset="0"/>
              </a:rPr>
            </a:br>
            <a:r>
              <a:rPr lang="en-US" sz="1600" b="1" i="0" dirty="0">
                <a:effectLst/>
                <a:latin typeface="Arial" panose="020B0604020202020204" pitchFamily="34" charset="0"/>
                <a:cs typeface="Arial" panose="020B0604020202020204" pitchFamily="34" charset="0"/>
              </a:rPr>
              <a:t>    concentrating</a:t>
            </a:r>
          </a:p>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fatigue, sleep disturbance &amp; insomnia</a:t>
            </a:r>
          </a:p>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headaches, &amp; other aches &amp; pains</a:t>
            </a:r>
          </a:p>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upset stomach, indigestion, diarrhea</a:t>
            </a:r>
          </a:p>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high blood pressure &amp; heart disease</a:t>
            </a:r>
          </a:p>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weakened immune system</a:t>
            </a:r>
          </a:p>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low self-esteem, lack of confidence</a:t>
            </a:r>
          </a:p>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feeling overwhelmed and/or out of </a:t>
            </a:r>
            <a:br>
              <a:rPr lang="en-US" sz="1600" b="1" i="0" dirty="0">
                <a:effectLst/>
                <a:latin typeface="Arial" panose="020B0604020202020204" pitchFamily="34" charset="0"/>
                <a:cs typeface="Arial" panose="020B0604020202020204" pitchFamily="34" charset="0"/>
              </a:rPr>
            </a:br>
            <a:r>
              <a:rPr lang="en-US" sz="1600" b="1" i="0" dirty="0">
                <a:effectLst/>
                <a:latin typeface="Arial" panose="020B0604020202020204" pitchFamily="34" charset="0"/>
                <a:cs typeface="Arial" panose="020B0604020202020204" pitchFamily="34" charset="0"/>
              </a:rPr>
              <a:t>    control</a:t>
            </a:r>
          </a:p>
          <a:p>
            <a:pPr indent="-228600" fontAlgn="base">
              <a:lnSpc>
                <a:spcPct val="90000"/>
              </a:lnSpc>
              <a:buFont typeface="Arial" panose="020B0604020202020204" pitchFamily="34" charset="0"/>
              <a:buChar char="•"/>
            </a:pPr>
            <a:r>
              <a:rPr lang="en-US" sz="1600" b="1" i="0" dirty="0">
                <a:effectLst/>
                <a:latin typeface="Arial" panose="020B0604020202020204" pitchFamily="34" charset="0"/>
                <a:cs typeface="Arial" panose="020B0604020202020204" pitchFamily="34" charset="0"/>
              </a:rPr>
              <a:t>feeling moody or sad</a:t>
            </a:r>
          </a:p>
        </p:txBody>
      </p:sp>
      <p:pic>
        <p:nvPicPr>
          <p:cNvPr id="1030" name="Picture 6">
            <a:extLst>
              <a:ext uri="{FF2B5EF4-FFF2-40B4-BE49-F238E27FC236}">
                <a16:creationId xmlns:a16="http://schemas.microsoft.com/office/drawing/2014/main" id="{33C9EC82-9004-472B-006C-DDEC614A5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8252" r="-1" b="151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9D1440-02A2-C604-3BA4-B5CD13B5F7AC}"/>
              </a:ext>
            </a:extLst>
          </p:cNvPr>
          <p:cNvSpPr txBox="1"/>
          <p:nvPr/>
        </p:nvSpPr>
        <p:spPr>
          <a:xfrm>
            <a:off x="516729" y="758115"/>
            <a:ext cx="3721422" cy="1200329"/>
          </a:xfrm>
          <a:prstGeom prst="rect">
            <a:avLst/>
          </a:prstGeom>
          <a:noFill/>
        </p:spPr>
        <p:txBody>
          <a:bodyPr wrap="square" rtlCol="0">
            <a:spAutoFit/>
          </a:bodyPr>
          <a:lstStyle/>
          <a:p>
            <a:pPr>
              <a:buNone/>
            </a:pPr>
            <a:r>
              <a:rPr lang="en-US" sz="3600" b="1" dirty="0">
                <a:solidFill>
                  <a:srgbClr val="06CAD4"/>
                </a:solidFill>
              </a:rPr>
              <a:t>Chronic stress is dangerous.</a:t>
            </a:r>
          </a:p>
        </p:txBody>
      </p:sp>
    </p:spTree>
    <p:custDataLst>
      <p:tags r:id="rId1"/>
    </p:custDataLst>
    <p:extLst>
      <p:ext uri="{BB962C8B-B14F-4D97-AF65-F5344CB8AC3E}">
        <p14:creationId xmlns:p14="http://schemas.microsoft.com/office/powerpoint/2010/main" val="858666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C32DD959-896B-1EDC-5D86-EDF953025A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4" t="19996" r="2390" b="23975"/>
          <a:stretch/>
        </p:blipFill>
        <p:spPr bwMode="auto">
          <a:xfrm>
            <a:off x="0" y="10"/>
            <a:ext cx="8983659"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757B9D2-8917-B65D-5D0B-DB78E77F7CD5}"/>
              </a:ext>
            </a:extLst>
          </p:cNvPr>
          <p:cNvSpPr txBox="1"/>
          <p:nvPr/>
        </p:nvSpPr>
        <p:spPr>
          <a:xfrm>
            <a:off x="7915002" y="1922757"/>
            <a:ext cx="3822189" cy="3742762"/>
          </a:xfrm>
          <a:prstGeom prst="rect">
            <a:avLst/>
          </a:prstGeom>
        </p:spPr>
        <p:txBody>
          <a:bodyPr vert="horz" lIns="91440" tIns="45720" rIns="91440" bIns="45720" rtlCol="0">
            <a:normAutofit fontScale="85000" lnSpcReduction="10000"/>
          </a:bodyPr>
          <a:lstStyle/>
          <a:p>
            <a:pPr fontAlgn="base">
              <a:lnSpc>
                <a:spcPct val="90000"/>
              </a:lnSpc>
              <a:buNone/>
            </a:pPr>
            <a:endParaRPr lang="en-US" sz="4000" b="1" i="0" dirty="0">
              <a:solidFill>
                <a:srgbClr val="06CAD4"/>
              </a:solidFill>
              <a:effectLst/>
              <a:latin typeface="+mn-lt"/>
            </a:endParaRPr>
          </a:p>
          <a:p>
            <a:pPr fontAlgn="base">
              <a:lnSpc>
                <a:spcPct val="90000"/>
              </a:lnSpc>
              <a:buNone/>
            </a:pPr>
            <a:r>
              <a:rPr lang="en-US" sz="3300" b="1" i="1" dirty="0">
                <a:solidFill>
                  <a:srgbClr val="06CAD4"/>
                </a:solidFill>
                <a:effectLst/>
                <a:latin typeface="+mn-lt"/>
              </a:rPr>
              <a:t>Sudden, extreme stress</a:t>
            </a:r>
            <a:r>
              <a:rPr lang="en-US" sz="3300" i="1" dirty="0">
                <a:effectLst/>
                <a:latin typeface="+mn-lt"/>
              </a:rPr>
              <a:t>, such as </a:t>
            </a:r>
            <a:r>
              <a:rPr lang="en-US" sz="3300" b="1" i="1" dirty="0">
                <a:solidFill>
                  <a:srgbClr val="06CAD4"/>
                </a:solidFill>
                <a:effectLst/>
                <a:latin typeface="+mn-lt"/>
              </a:rPr>
              <a:t>when we are startled</a:t>
            </a:r>
            <a:r>
              <a:rPr lang="en-US" sz="3300" i="1" dirty="0">
                <a:solidFill>
                  <a:srgbClr val="06CAD4"/>
                </a:solidFill>
                <a:effectLst/>
                <a:latin typeface="+mn-lt"/>
              </a:rPr>
              <a:t>,</a:t>
            </a:r>
            <a:r>
              <a:rPr lang="en-US" sz="3300" i="1" dirty="0">
                <a:effectLst/>
                <a:latin typeface="+mn-lt"/>
              </a:rPr>
              <a:t> may activate a deep-seated, reflexive fight or flight reaction that can lead us into a vortex of inappropriate action or no action at all</a:t>
            </a:r>
            <a:r>
              <a:rPr lang="en-US" sz="3300" i="0" dirty="0">
                <a:effectLst/>
                <a:latin typeface="+mn-lt"/>
              </a:rPr>
              <a:t>.</a:t>
            </a:r>
          </a:p>
        </p:txBody>
      </p:sp>
      <p:sp>
        <p:nvSpPr>
          <p:cNvPr id="4" name="TextBox 3">
            <a:extLst>
              <a:ext uri="{FF2B5EF4-FFF2-40B4-BE49-F238E27FC236}">
                <a16:creationId xmlns:a16="http://schemas.microsoft.com/office/drawing/2014/main" id="{82BE0D66-1F83-A426-D9DC-AB2302776753}"/>
              </a:ext>
            </a:extLst>
          </p:cNvPr>
          <p:cNvSpPr txBox="1"/>
          <p:nvPr/>
        </p:nvSpPr>
        <p:spPr>
          <a:xfrm>
            <a:off x="7946286" y="681925"/>
            <a:ext cx="3332135" cy="1877437"/>
          </a:xfrm>
          <a:prstGeom prst="rect">
            <a:avLst/>
          </a:prstGeom>
          <a:noFill/>
        </p:spPr>
        <p:txBody>
          <a:bodyPr wrap="square" rtlCol="0">
            <a:spAutoFit/>
          </a:bodyPr>
          <a:lstStyle/>
          <a:p>
            <a:pPr>
              <a:buNone/>
            </a:pPr>
            <a:r>
              <a:rPr lang="en-US" sz="4000" b="1" i="0" dirty="0">
                <a:solidFill>
                  <a:srgbClr val="06CAD4"/>
                </a:solidFill>
                <a:effectLst/>
                <a:latin typeface="+mn-lt"/>
              </a:rPr>
              <a:t>Acute Stress is deadly</a:t>
            </a:r>
            <a:r>
              <a:rPr lang="en-US" sz="2400" b="1" i="0" dirty="0">
                <a:solidFill>
                  <a:srgbClr val="06CAD4"/>
                </a:solidFill>
                <a:effectLst/>
                <a:latin typeface="+mn-lt"/>
              </a:rPr>
              <a:t>.</a:t>
            </a:r>
          </a:p>
          <a:p>
            <a:pPr>
              <a:buNone/>
            </a:pPr>
            <a:endParaRPr lang="en-US" dirty="0"/>
          </a:p>
        </p:txBody>
      </p:sp>
    </p:spTree>
    <p:custDataLst>
      <p:tags r:id="rId1"/>
    </p:custDataLst>
    <p:extLst>
      <p:ext uri="{BB962C8B-B14F-4D97-AF65-F5344CB8AC3E}">
        <p14:creationId xmlns:p14="http://schemas.microsoft.com/office/powerpoint/2010/main" val="258385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0E73814-34BB-FD93-0EBE-657FBB329555}"/>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5400" b="1" i="0" dirty="0">
                <a:solidFill>
                  <a:srgbClr val="06CAD4"/>
                </a:solidFill>
                <a:effectLst/>
                <a:latin typeface="Arial" panose="020B0604020202020204" pitchFamily="34" charset="0"/>
                <a:ea typeface="+mj-ea"/>
                <a:cs typeface="Arial" panose="020B0604020202020204" pitchFamily="34" charset="0"/>
              </a:rPr>
              <a:t>Coping with flying stress</a:t>
            </a:r>
          </a:p>
        </p:txBody>
      </p:sp>
      <p:sp>
        <p:nvSpPr>
          <p:cNvPr id="308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1A2759-E30B-9222-0B28-E850237F2427}"/>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Prepare</a:t>
            </a:r>
          </a:p>
          <a:p>
            <a:pPr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Anticipate</a:t>
            </a:r>
          </a:p>
          <a:p>
            <a:pPr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Plan</a:t>
            </a:r>
          </a:p>
          <a:p>
            <a:pPr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Brief</a:t>
            </a:r>
          </a:p>
          <a:p>
            <a:pPr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Manage flight resources</a:t>
            </a:r>
          </a:p>
          <a:p>
            <a:pPr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Take timely action</a:t>
            </a:r>
          </a:p>
        </p:txBody>
      </p:sp>
      <p:pic>
        <p:nvPicPr>
          <p:cNvPr id="3076" name="Picture 4">
            <a:extLst>
              <a:ext uri="{FF2B5EF4-FFF2-40B4-BE49-F238E27FC236}">
                <a16:creationId xmlns:a16="http://schemas.microsoft.com/office/drawing/2014/main" id="{385E0E92-B290-71C2-E7C9-A4EE970A4A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7337" r="-1" b="611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26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7E2E52C-9348-6D21-CA35-C326152A36A6}"/>
              </a:ext>
            </a:extLst>
          </p:cNvPr>
          <p:cNvPicPr>
            <a:picLocks noChangeAspect="1"/>
          </p:cNvPicPr>
          <p:nvPr/>
        </p:nvPicPr>
        <p:blipFill>
          <a:blip r:embed="rId4"/>
          <a:srcRect t="26557" b="26102"/>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2488FAF-6902-769C-CBEB-257D99DD7D87}"/>
              </a:ext>
            </a:extLst>
          </p:cNvPr>
          <p:cNvSpPr txBox="1"/>
          <p:nvPr/>
        </p:nvSpPr>
        <p:spPr>
          <a:xfrm>
            <a:off x="7368145" y="282644"/>
            <a:ext cx="4602996" cy="1899912"/>
          </a:xfrm>
          <a:prstGeom prst="rect">
            <a:avLst/>
          </a:prstGeom>
        </p:spPr>
        <p:txBody>
          <a:bodyPr vert="horz" lIns="91440" tIns="45720" rIns="91440" bIns="45720" rtlCol="0" anchor="ctr">
            <a:normAutofit/>
          </a:bodyPr>
          <a:lstStyle/>
          <a:p>
            <a:pPr>
              <a:lnSpc>
                <a:spcPct val="90000"/>
              </a:lnSpc>
              <a:spcBef>
                <a:spcPct val="0"/>
              </a:spcBef>
              <a:spcAft>
                <a:spcPts val="600"/>
              </a:spcAft>
              <a:buNone/>
            </a:pPr>
            <a:r>
              <a:rPr lang="en-US" sz="4000" b="1" dirty="0">
                <a:solidFill>
                  <a:srgbClr val="06CAD4"/>
                </a:solidFill>
                <a:latin typeface="Arial" panose="020B0604020202020204" pitchFamily="34" charset="0"/>
                <a:ea typeface="+mj-ea"/>
                <a:cs typeface="Arial" panose="020B0604020202020204" pitchFamily="34" charset="0"/>
              </a:rPr>
              <a:t>Stress, rest, and diet</a:t>
            </a:r>
          </a:p>
        </p:txBody>
      </p:sp>
      <p:sp>
        <p:nvSpPr>
          <p:cNvPr id="4" name="TextBox 3">
            <a:extLst>
              <a:ext uri="{FF2B5EF4-FFF2-40B4-BE49-F238E27FC236}">
                <a16:creationId xmlns:a16="http://schemas.microsoft.com/office/drawing/2014/main" id="{BE85388A-41B3-3AA1-AF49-C777616D9260}"/>
              </a:ext>
            </a:extLst>
          </p:cNvPr>
          <p:cNvSpPr txBox="1"/>
          <p:nvPr/>
        </p:nvSpPr>
        <p:spPr>
          <a:xfrm>
            <a:off x="7897155" y="2031245"/>
            <a:ext cx="3822189" cy="3742762"/>
          </a:xfrm>
          <a:prstGeom prst="rect">
            <a:avLst/>
          </a:prstGeom>
        </p:spPr>
        <p:txBody>
          <a:bodyPr vert="horz" lIns="91440" tIns="45720" rIns="91440" bIns="45720" rtlCol="0">
            <a:normAutofit/>
          </a:bodyPr>
          <a:lstStyle/>
          <a:p>
            <a:pPr>
              <a:lnSpc>
                <a:spcPct val="90000"/>
              </a:lnSpc>
              <a:buNone/>
            </a:pPr>
            <a:r>
              <a:rPr lang="en-US" b="1" i="1" dirty="0">
                <a:latin typeface="Arial" panose="020B0604020202020204" pitchFamily="34" charset="0"/>
                <a:cs typeface="Arial" panose="020B0604020202020204" pitchFamily="34" charset="0"/>
              </a:rPr>
              <a:t>Stress can lead to a poor diet and poor sleep.</a:t>
            </a:r>
          </a:p>
          <a:p>
            <a:pPr>
              <a:lnSpc>
                <a:spcPct val="90000"/>
              </a:lnSpc>
              <a:buNone/>
            </a:pPr>
            <a:endParaRPr lang="en-US" b="1" i="1" dirty="0">
              <a:latin typeface="Arial" panose="020B0604020202020204" pitchFamily="34" charset="0"/>
              <a:cs typeface="Arial" panose="020B0604020202020204" pitchFamily="34" charset="0"/>
            </a:endParaRPr>
          </a:p>
          <a:p>
            <a:pPr>
              <a:lnSpc>
                <a:spcPct val="90000"/>
              </a:lnSpc>
              <a:buNone/>
            </a:pPr>
            <a:r>
              <a:rPr lang="en-US" b="1" i="1" dirty="0">
                <a:latin typeface="Arial" panose="020B0604020202020204" pitchFamily="34" charset="0"/>
                <a:cs typeface="Arial" panose="020B0604020202020204" pitchFamily="34" charset="0"/>
              </a:rPr>
              <a:t>Poor diet and poor sleep can increase stress.</a:t>
            </a:r>
          </a:p>
        </p:txBody>
      </p:sp>
    </p:spTree>
    <p:custDataLst>
      <p:tags r:id="rId1"/>
    </p:custDataLst>
    <p:extLst>
      <p:ext uri="{BB962C8B-B14F-4D97-AF65-F5344CB8AC3E}">
        <p14:creationId xmlns:p14="http://schemas.microsoft.com/office/powerpoint/2010/main" val="11989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person doing a handstand on a rock&#10;&#10;Description automatically generated with medium confidence">
            <a:extLst>
              <a:ext uri="{FF2B5EF4-FFF2-40B4-BE49-F238E27FC236}">
                <a16:creationId xmlns:a16="http://schemas.microsoft.com/office/drawing/2014/main" id="{9C4CC050-1776-CAD1-0354-DF3A841BA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516" t="9091" r="1666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CD405DA-B1AF-F110-8605-7175973F8E36}"/>
              </a:ext>
            </a:extLst>
          </p:cNvPr>
          <p:cNvSpPr txBox="1"/>
          <p:nvPr/>
        </p:nvSpPr>
        <p:spPr>
          <a:xfrm>
            <a:off x="423719" y="1117768"/>
            <a:ext cx="4023360" cy="1485066"/>
          </a:xfrm>
          <a:prstGeom prst="rect">
            <a:avLst/>
          </a:prstGeom>
        </p:spPr>
        <p:txBody>
          <a:bodyPr vert="horz" lIns="91440" tIns="45720" rIns="91440" bIns="45720" rtlCol="0" anchor="b">
            <a:normAutofit/>
          </a:bodyPr>
          <a:lstStyle/>
          <a:p>
            <a:pPr fontAlgn="base">
              <a:lnSpc>
                <a:spcPct val="90000"/>
              </a:lnSpc>
              <a:spcBef>
                <a:spcPct val="0"/>
              </a:spcBef>
              <a:spcAft>
                <a:spcPts val="600"/>
              </a:spcAft>
              <a:buNone/>
            </a:pPr>
            <a:r>
              <a:rPr lang="en-US" sz="4800" b="1" i="0" dirty="0">
                <a:solidFill>
                  <a:srgbClr val="06CAD4"/>
                </a:solidFill>
                <a:effectLst/>
                <a:latin typeface="Arial" panose="020B0604020202020204" pitchFamily="34" charset="0"/>
                <a:ea typeface="+mj-ea"/>
                <a:cs typeface="Arial" panose="020B0604020202020204" pitchFamily="34" charset="0"/>
              </a:rPr>
              <a:t>Diet, health, &amp; wellbeing</a:t>
            </a:r>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541588-C515-60E4-8B83-F1D8E37FE697}"/>
              </a:ext>
            </a:extLst>
          </p:cNvPr>
          <p:cNvSpPr txBox="1"/>
          <p:nvPr/>
        </p:nvSpPr>
        <p:spPr>
          <a:xfrm>
            <a:off x="1372323" y="2770101"/>
            <a:ext cx="4023360" cy="1485066"/>
          </a:xfrm>
          <a:prstGeom prst="rect">
            <a:avLst/>
          </a:prstGeom>
        </p:spPr>
        <p:txBody>
          <a:bodyPr vert="horz" lIns="91440" tIns="45720" rIns="91440" bIns="45720" rtlCol="0" anchor="b">
            <a:normAutofit/>
          </a:bodyPr>
          <a:lstStyle/>
          <a:p>
            <a:pPr fontAlgn="base">
              <a:lnSpc>
                <a:spcPct val="90000"/>
              </a:lnSpc>
              <a:spcBef>
                <a:spcPct val="0"/>
              </a:spcBef>
              <a:spcAft>
                <a:spcPts val="600"/>
              </a:spcAft>
              <a:buNone/>
            </a:pPr>
            <a:r>
              <a:rPr lang="en-US" sz="4800" b="1" i="1" dirty="0">
                <a:solidFill>
                  <a:srgbClr val="06CAD4"/>
                </a:solidFill>
                <a:effectLst/>
                <a:latin typeface="Arial" panose="020B0604020202020204" pitchFamily="34" charset="0"/>
                <a:ea typeface="+mj-ea"/>
                <a:cs typeface="Arial" panose="020B0604020202020204" pitchFamily="34" charset="0"/>
              </a:rPr>
              <a:t>A matter of balance…</a:t>
            </a:r>
          </a:p>
        </p:txBody>
      </p:sp>
    </p:spTree>
    <p:custDataLst>
      <p:tags r:id="rId1"/>
    </p:custDataLst>
    <p:extLst>
      <p:ext uri="{BB962C8B-B14F-4D97-AF65-F5344CB8AC3E}">
        <p14:creationId xmlns:p14="http://schemas.microsoft.com/office/powerpoint/2010/main" val="4045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332013-9674-0080-E048-4F0EC676E17B}"/>
              </a:ext>
            </a:extLst>
          </p:cNvPr>
          <p:cNvSpPr txBox="1"/>
          <p:nvPr/>
        </p:nvSpPr>
        <p:spPr>
          <a:xfrm>
            <a:off x="454715" y="387457"/>
            <a:ext cx="10130627" cy="774034"/>
          </a:xfrm>
          <a:prstGeom prst="rect">
            <a:avLst/>
          </a:prstGeom>
        </p:spPr>
        <p:txBody>
          <a:bodyPr vert="horz" lIns="91440" tIns="45720" rIns="91440" bIns="45720" rtlCol="0" anchor="b">
            <a:normAutofit/>
          </a:bodyPr>
          <a:lstStyle/>
          <a:p>
            <a:pPr fontAlgn="base">
              <a:lnSpc>
                <a:spcPct val="90000"/>
              </a:lnSpc>
              <a:spcBef>
                <a:spcPct val="0"/>
              </a:spcBef>
              <a:spcAft>
                <a:spcPts val="600"/>
              </a:spcAft>
              <a:buNone/>
            </a:pPr>
            <a:r>
              <a:rPr lang="en-US" sz="4800" b="1" i="0" dirty="0">
                <a:solidFill>
                  <a:srgbClr val="06CAD4"/>
                </a:solidFill>
                <a:effectLst/>
                <a:latin typeface="Arial" panose="020B0604020202020204" pitchFamily="34" charset="0"/>
                <a:ea typeface="+mj-ea"/>
                <a:cs typeface="Arial" panose="020B0604020202020204" pitchFamily="34" charset="0"/>
              </a:rPr>
              <a:t>Not enough hours in the day…</a:t>
            </a:r>
          </a:p>
        </p:txBody>
      </p:sp>
      <p:pic>
        <p:nvPicPr>
          <p:cNvPr id="4098" name="Picture 2">
            <a:extLst>
              <a:ext uri="{FF2B5EF4-FFF2-40B4-BE49-F238E27FC236}">
                <a16:creationId xmlns:a16="http://schemas.microsoft.com/office/drawing/2014/main" id="{312FC26D-C38E-EFC5-735F-2EA59ECB9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563" y="1870856"/>
            <a:ext cx="2571750" cy="3705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ADA4B5-315E-8C4D-692F-D5C91CFA7894}"/>
              </a:ext>
            </a:extLst>
          </p:cNvPr>
          <p:cNvPicPr>
            <a:picLocks noChangeAspect="1"/>
          </p:cNvPicPr>
          <p:nvPr/>
        </p:nvPicPr>
        <p:blipFill>
          <a:blip r:embed="rId5"/>
          <a:stretch>
            <a:fillRect/>
          </a:stretch>
        </p:blipFill>
        <p:spPr>
          <a:xfrm>
            <a:off x="8345029" y="1870856"/>
            <a:ext cx="2724150" cy="3705225"/>
          </a:xfrm>
          <a:prstGeom prst="rect">
            <a:avLst/>
          </a:prstGeom>
        </p:spPr>
      </p:pic>
      <p:pic>
        <p:nvPicPr>
          <p:cNvPr id="4" name="Picture 3">
            <a:extLst>
              <a:ext uri="{FF2B5EF4-FFF2-40B4-BE49-F238E27FC236}">
                <a16:creationId xmlns:a16="http://schemas.microsoft.com/office/drawing/2014/main" id="{E59B46AC-65AC-323D-74B8-8C270A0D0780}"/>
              </a:ext>
            </a:extLst>
          </p:cNvPr>
          <p:cNvPicPr>
            <a:picLocks noChangeAspect="1"/>
          </p:cNvPicPr>
          <p:nvPr/>
        </p:nvPicPr>
        <p:blipFill>
          <a:blip r:embed="rId6"/>
          <a:stretch>
            <a:fillRect/>
          </a:stretch>
        </p:blipFill>
        <p:spPr>
          <a:xfrm>
            <a:off x="4483046" y="1870856"/>
            <a:ext cx="2762250" cy="370522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4DB139-6984-C20C-EC60-A92BB611939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61" t="10130" r="6729" b="14219"/>
          <a:stretch/>
        </p:blipFill>
        <p:spPr>
          <a:xfrm rot="5400000">
            <a:off x="382818" y="2552375"/>
            <a:ext cx="3422966" cy="2342186"/>
          </a:xfrm>
          <a:prstGeom prst="rect">
            <a:avLst/>
          </a:prstGeom>
        </p:spPr>
      </p:pic>
      <p:pic>
        <p:nvPicPr>
          <p:cNvPr id="13" name="Picture 12" descr="A picture containing building, outdoor, sky, apartment building&#10;&#10;Description automatically generated">
            <a:extLst>
              <a:ext uri="{FF2B5EF4-FFF2-40B4-BE49-F238E27FC236}">
                <a16:creationId xmlns:a16="http://schemas.microsoft.com/office/drawing/2014/main" id="{B2F7838E-70E0-C619-09D9-621A43B96F0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22610"/>
          <a:stretch/>
        </p:blipFill>
        <p:spPr>
          <a:xfrm>
            <a:off x="1856368" y="1281919"/>
            <a:ext cx="8015605" cy="4961380"/>
          </a:xfrm>
          <a:prstGeom prst="rect">
            <a:avLst/>
          </a:prstGeom>
        </p:spPr>
      </p:pic>
    </p:spTree>
    <p:custDataLst>
      <p:tags r:id="rId1"/>
    </p:custDataLst>
    <p:extLst>
      <p:ext uri="{BB962C8B-B14F-4D97-AF65-F5344CB8AC3E}">
        <p14:creationId xmlns:p14="http://schemas.microsoft.com/office/powerpoint/2010/main" val="126485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sky, person, outdoor&#10;&#10;Description automatically generated">
            <a:extLst>
              <a:ext uri="{FF2B5EF4-FFF2-40B4-BE49-F238E27FC236}">
                <a16:creationId xmlns:a16="http://schemas.microsoft.com/office/drawing/2014/main" id="{36E5CF0A-3576-107B-C209-9F61F65559DC}"/>
              </a:ext>
            </a:extLst>
          </p:cNvPr>
          <p:cNvPicPr>
            <a:picLocks noChangeAspect="1"/>
          </p:cNvPicPr>
          <p:nvPr/>
        </p:nvPicPr>
        <p:blipFill rotWithShape="1">
          <a:blip r:embed="rId4">
            <a:extLst>
              <a:ext uri="{28A0092B-C50C-407E-A947-70E740481C1C}">
                <a14:useLocalDpi xmlns:a14="http://schemas.microsoft.com/office/drawing/2010/main" val="0"/>
              </a:ext>
            </a:extLst>
          </a:blip>
          <a:srcRect l="9807" t="16404" r="9092" b="15631"/>
          <a:stretch/>
        </p:blipFill>
        <p:spPr>
          <a:xfrm>
            <a:off x="4458668" y="10"/>
            <a:ext cx="7733331" cy="6857990"/>
          </a:xfrm>
          <a:prstGeom prst="rect">
            <a:avLst/>
          </a:prstGeom>
        </p:spPr>
      </p:pic>
      <p:sp>
        <p:nvSpPr>
          <p:cNvPr id="36" name="Rectangle 3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BC6FC39-5469-C320-86DA-54CCE7F3667E}"/>
              </a:ext>
            </a:extLst>
          </p:cNvPr>
          <p:cNvSpPr txBox="1"/>
          <p:nvPr/>
        </p:nvSpPr>
        <p:spPr>
          <a:xfrm>
            <a:off x="318240" y="1343575"/>
            <a:ext cx="4023360" cy="742533"/>
          </a:xfrm>
          <a:prstGeom prst="rect">
            <a:avLst/>
          </a:prstGeom>
        </p:spPr>
        <p:txBody>
          <a:bodyPr vert="horz" lIns="91440" tIns="45720" rIns="91440" bIns="45720" rtlCol="0" anchor="b">
            <a:normAutofit lnSpcReduction="10000"/>
          </a:bodyPr>
          <a:lstStyle/>
          <a:p>
            <a:pPr fontAlgn="base">
              <a:lnSpc>
                <a:spcPct val="90000"/>
              </a:lnSpc>
              <a:spcBef>
                <a:spcPct val="0"/>
              </a:spcBef>
              <a:spcAft>
                <a:spcPts val="600"/>
              </a:spcAft>
              <a:buNone/>
            </a:pPr>
            <a:r>
              <a:rPr lang="en-US" sz="4800" b="1" i="0" dirty="0">
                <a:solidFill>
                  <a:srgbClr val="06CAD4"/>
                </a:solidFill>
                <a:effectLst/>
                <a:latin typeface="Arial" panose="020B0604020202020204" pitchFamily="34" charset="0"/>
                <a:ea typeface="+mj-ea"/>
                <a:cs typeface="Arial" panose="020B0604020202020204" pitchFamily="34" charset="0"/>
              </a:rPr>
              <a:t>On the go…</a:t>
            </a:r>
          </a:p>
        </p:txBody>
      </p:sp>
      <p:sp>
        <p:nvSpPr>
          <p:cNvPr id="5" name="TextBox 4">
            <a:extLst>
              <a:ext uri="{FF2B5EF4-FFF2-40B4-BE49-F238E27FC236}">
                <a16:creationId xmlns:a16="http://schemas.microsoft.com/office/drawing/2014/main" id="{4DF1612C-E272-0658-8E4A-ED946E5B47EC}"/>
              </a:ext>
            </a:extLst>
          </p:cNvPr>
          <p:cNvSpPr txBox="1"/>
          <p:nvPr/>
        </p:nvSpPr>
        <p:spPr>
          <a:xfrm>
            <a:off x="318240" y="2546268"/>
            <a:ext cx="3822189" cy="4037879"/>
          </a:xfrm>
          <a:prstGeom prst="rect">
            <a:avLst/>
          </a:prstGeom>
        </p:spPr>
        <p:txBody>
          <a:bodyPr vert="horz" lIns="91440" tIns="45720" rIns="91440" bIns="45720" rtlCol="0">
            <a:normAutofit/>
          </a:bodyPr>
          <a:lstStyle/>
          <a:p>
            <a:pPr>
              <a:lnSpc>
                <a:spcPct val="90000"/>
              </a:lnSpc>
              <a:buNone/>
            </a:pPr>
            <a:r>
              <a:rPr lang="en-US" b="1" dirty="0">
                <a:latin typeface="Arial" panose="020B0604020202020204" pitchFamily="34" charset="0"/>
                <a:cs typeface="Arial" panose="020B0604020202020204" pitchFamily="34" charset="0"/>
              </a:rPr>
              <a:t>Eat nourishing, balanced meals.</a:t>
            </a:r>
          </a:p>
          <a:p>
            <a:pPr>
              <a:lnSpc>
                <a:spcPct val="90000"/>
              </a:lnSpc>
              <a:buNone/>
            </a:pPr>
            <a:r>
              <a:rPr lang="en-US" b="1" dirty="0">
                <a:latin typeface="Arial" panose="020B0604020202020204" pitchFamily="34" charset="0"/>
                <a:cs typeface="Arial" panose="020B0604020202020204" pitchFamily="34" charset="0"/>
              </a:rPr>
              <a:t>Plan for hydration needs before, during, and after flight.</a:t>
            </a:r>
          </a:p>
          <a:p>
            <a:pPr>
              <a:lnSpc>
                <a:spcPct val="90000"/>
              </a:lnSpc>
              <a:buNone/>
            </a:pPr>
            <a:r>
              <a:rPr lang="en-US" b="1" dirty="0">
                <a:latin typeface="Arial" panose="020B0604020202020204" pitchFamily="34" charset="0"/>
                <a:cs typeface="Arial" panose="020B0604020202020204" pitchFamily="34" charset="0"/>
              </a:rPr>
              <a:t>Avoid sugary mochas, lattes, and sodas.  Plain H2O is best</a:t>
            </a:r>
          </a:p>
          <a:p>
            <a:pPr>
              <a:lnSpc>
                <a:spcPct val="90000"/>
              </a:lnSpc>
              <a:buNone/>
            </a:pPr>
            <a:endParaRPr lang="en-US" b="1" i="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5702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grpSp>
        <p:nvGrpSpPr>
          <p:cNvPr id="4" name="Group 3"/>
          <p:cNvGrpSpPr/>
          <p:nvPr/>
        </p:nvGrpSpPr>
        <p:grpSpPr>
          <a:xfrm>
            <a:off x="7102930" y="1508126"/>
            <a:ext cx="4765222" cy="4036218"/>
            <a:chOff x="6837353" y="2158410"/>
            <a:chExt cx="5177733" cy="4191780"/>
          </a:xfrm>
        </p:grpSpPr>
        <p:pic>
          <p:nvPicPr>
            <p:cNvPr id="5"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
        <p:nvSpPr>
          <p:cNvPr id="7" name="Content Placeholder 2"/>
          <p:cNvSpPr>
            <a:spLocks noGrp="1"/>
          </p:cNvSpPr>
          <p:nvPr>
            <p:ph idx="1"/>
          </p:nvPr>
        </p:nvSpPr>
        <p:spPr/>
        <p:txBody>
          <a:bodyPr/>
          <a:lstStyle/>
          <a:p>
            <a:r>
              <a:rPr lang="en-US" dirty="0"/>
              <a:t>Exits</a:t>
            </a:r>
          </a:p>
          <a:p>
            <a:r>
              <a:rPr lang="en-US" dirty="0"/>
              <a:t>Restrooms</a:t>
            </a:r>
          </a:p>
          <a:p>
            <a:r>
              <a:rPr lang="en-US" dirty="0"/>
              <a:t>Emergency Evacuation</a:t>
            </a:r>
          </a:p>
          <a:p>
            <a:r>
              <a:rPr lang="en-US" dirty="0"/>
              <a:t>Breaks</a:t>
            </a:r>
          </a:p>
          <a:p>
            <a:r>
              <a:rPr lang="en-US" dirty="0"/>
              <a:t>Silence Phones &amp; Devices </a:t>
            </a:r>
          </a:p>
          <a:p>
            <a:r>
              <a:rPr lang="en-US" dirty="0"/>
              <a:t>Sponsor Acknowledgment</a:t>
            </a:r>
          </a:p>
          <a:p>
            <a:r>
              <a:rPr lang="en-US" dirty="0"/>
              <a:t>Other</a:t>
            </a:r>
          </a:p>
        </p:txBody>
      </p:sp>
    </p:spTree>
    <p:custDataLst>
      <p:tags r:id="rId1"/>
    </p:custDataLst>
    <p:extLst>
      <p:ext uri="{BB962C8B-B14F-4D97-AF65-F5344CB8AC3E}">
        <p14:creationId xmlns:p14="http://schemas.microsoft.com/office/powerpoint/2010/main" val="677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A877E066-05A4-0E0F-78FA-3F90B4C7B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86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F78520-E4FC-C540-A4AE-D450ADA32906}"/>
              </a:ext>
            </a:extLst>
          </p:cNvPr>
          <p:cNvSpPr txBox="1"/>
          <p:nvPr/>
        </p:nvSpPr>
        <p:spPr>
          <a:xfrm>
            <a:off x="5799402" y="4899844"/>
            <a:ext cx="3667328" cy="461665"/>
          </a:xfrm>
          <a:prstGeom prst="rect">
            <a:avLst/>
          </a:prstGeom>
          <a:solidFill>
            <a:srgbClr val="90E6E4"/>
          </a:solidFill>
        </p:spPr>
        <p:txBody>
          <a:bodyPr wrap="square" rtlCol="0">
            <a:spAutoFit/>
          </a:bodyPr>
          <a:lstStyle/>
          <a:p>
            <a:pPr>
              <a:buNone/>
            </a:pPr>
            <a:r>
              <a:rPr lang="en-US" dirty="0"/>
              <a:t>Lean meat, poultry, &amp; fish</a:t>
            </a:r>
          </a:p>
        </p:txBody>
      </p:sp>
      <p:sp>
        <p:nvSpPr>
          <p:cNvPr id="5" name="TextBox 4">
            <a:extLst>
              <a:ext uri="{FF2B5EF4-FFF2-40B4-BE49-F238E27FC236}">
                <a16:creationId xmlns:a16="http://schemas.microsoft.com/office/drawing/2014/main" id="{DD6E4334-C46C-3E6D-155C-99F9133DD0A5}"/>
              </a:ext>
            </a:extLst>
          </p:cNvPr>
          <p:cNvSpPr txBox="1"/>
          <p:nvPr/>
        </p:nvSpPr>
        <p:spPr>
          <a:xfrm>
            <a:off x="10448365" y="4450976"/>
            <a:ext cx="1299883" cy="461665"/>
          </a:xfrm>
          <a:prstGeom prst="rect">
            <a:avLst/>
          </a:prstGeom>
          <a:solidFill>
            <a:srgbClr val="90E6E4"/>
          </a:solidFill>
        </p:spPr>
        <p:txBody>
          <a:bodyPr wrap="square" rtlCol="0">
            <a:spAutoFit/>
          </a:bodyPr>
          <a:lstStyle/>
          <a:p>
            <a:pPr>
              <a:buNone/>
            </a:pPr>
            <a:r>
              <a:rPr lang="en-US" dirty="0"/>
              <a:t>Olive oil</a:t>
            </a:r>
          </a:p>
        </p:txBody>
      </p:sp>
      <p:sp>
        <p:nvSpPr>
          <p:cNvPr id="6" name="TextBox 5">
            <a:extLst>
              <a:ext uri="{FF2B5EF4-FFF2-40B4-BE49-F238E27FC236}">
                <a16:creationId xmlns:a16="http://schemas.microsoft.com/office/drawing/2014/main" id="{4ACEC134-20A6-BAB6-E388-79310EC8ADD7}"/>
              </a:ext>
            </a:extLst>
          </p:cNvPr>
          <p:cNvSpPr txBox="1"/>
          <p:nvPr/>
        </p:nvSpPr>
        <p:spPr>
          <a:xfrm>
            <a:off x="8175814" y="1806388"/>
            <a:ext cx="3173507" cy="461665"/>
          </a:xfrm>
          <a:prstGeom prst="rect">
            <a:avLst/>
          </a:prstGeom>
          <a:solidFill>
            <a:srgbClr val="90E6E4"/>
          </a:solidFill>
        </p:spPr>
        <p:txBody>
          <a:bodyPr wrap="square" rtlCol="0">
            <a:spAutoFit/>
          </a:bodyPr>
          <a:lstStyle/>
          <a:p>
            <a:pPr>
              <a:buNone/>
            </a:pPr>
            <a:r>
              <a:rPr lang="en-US" dirty="0"/>
              <a:t>Fruit &amp; vegetables</a:t>
            </a:r>
          </a:p>
        </p:txBody>
      </p:sp>
      <p:sp>
        <p:nvSpPr>
          <p:cNvPr id="7" name="TextBox 6">
            <a:extLst>
              <a:ext uri="{FF2B5EF4-FFF2-40B4-BE49-F238E27FC236}">
                <a16:creationId xmlns:a16="http://schemas.microsoft.com/office/drawing/2014/main" id="{A44E6106-1BD7-4569-544D-5F43752AC15E}"/>
              </a:ext>
            </a:extLst>
          </p:cNvPr>
          <p:cNvSpPr txBox="1"/>
          <p:nvPr/>
        </p:nvSpPr>
        <p:spPr>
          <a:xfrm>
            <a:off x="1739914" y="4681808"/>
            <a:ext cx="2671483" cy="461665"/>
          </a:xfrm>
          <a:prstGeom prst="rect">
            <a:avLst/>
          </a:prstGeom>
          <a:solidFill>
            <a:srgbClr val="90E6E4"/>
          </a:solidFill>
        </p:spPr>
        <p:txBody>
          <a:bodyPr wrap="square" rtlCol="0">
            <a:spAutoFit/>
          </a:bodyPr>
          <a:lstStyle/>
          <a:p>
            <a:pPr>
              <a:buNone/>
            </a:pPr>
            <a:r>
              <a:rPr lang="en-US" dirty="0"/>
              <a:t>Whole grain foods</a:t>
            </a:r>
          </a:p>
        </p:txBody>
      </p:sp>
      <p:sp>
        <p:nvSpPr>
          <p:cNvPr id="8" name="TextBox 7">
            <a:extLst>
              <a:ext uri="{FF2B5EF4-FFF2-40B4-BE49-F238E27FC236}">
                <a16:creationId xmlns:a16="http://schemas.microsoft.com/office/drawing/2014/main" id="{BE51C372-52CB-8EA3-436C-8B24F3A29C81}"/>
              </a:ext>
            </a:extLst>
          </p:cNvPr>
          <p:cNvSpPr txBox="1"/>
          <p:nvPr/>
        </p:nvSpPr>
        <p:spPr>
          <a:xfrm>
            <a:off x="0" y="1649048"/>
            <a:ext cx="3461139" cy="461665"/>
          </a:xfrm>
          <a:prstGeom prst="rect">
            <a:avLst/>
          </a:prstGeom>
          <a:solidFill>
            <a:srgbClr val="90E6E4"/>
          </a:solidFill>
        </p:spPr>
        <p:txBody>
          <a:bodyPr wrap="square" rtlCol="0">
            <a:spAutoFit/>
          </a:bodyPr>
          <a:lstStyle/>
          <a:p>
            <a:pPr>
              <a:buNone/>
            </a:pPr>
            <a:r>
              <a:rPr lang="en-US" dirty="0"/>
              <a:t>Dairy products &amp; eggs</a:t>
            </a:r>
          </a:p>
        </p:txBody>
      </p:sp>
      <p:sp>
        <p:nvSpPr>
          <p:cNvPr id="9" name="TextBox 8">
            <a:extLst>
              <a:ext uri="{FF2B5EF4-FFF2-40B4-BE49-F238E27FC236}">
                <a16:creationId xmlns:a16="http://schemas.microsoft.com/office/drawing/2014/main" id="{9751AC41-C77D-CF10-CDA4-415B96DEBCC3}"/>
              </a:ext>
            </a:extLst>
          </p:cNvPr>
          <p:cNvSpPr txBox="1"/>
          <p:nvPr/>
        </p:nvSpPr>
        <p:spPr>
          <a:xfrm>
            <a:off x="2285618" y="850549"/>
            <a:ext cx="852410" cy="461665"/>
          </a:xfrm>
          <a:prstGeom prst="rect">
            <a:avLst/>
          </a:prstGeom>
          <a:solidFill>
            <a:srgbClr val="90E6E4"/>
          </a:solidFill>
        </p:spPr>
        <p:txBody>
          <a:bodyPr wrap="square" rtlCol="0">
            <a:spAutoFit/>
          </a:bodyPr>
          <a:lstStyle/>
          <a:p>
            <a:pPr>
              <a:buNone/>
            </a:pPr>
            <a:r>
              <a:rPr lang="en-US" dirty="0"/>
              <a:t>Nuts</a:t>
            </a:r>
          </a:p>
        </p:txBody>
      </p:sp>
    </p:spTree>
    <p:custDataLst>
      <p:tags r:id="rId1"/>
    </p:custDataLst>
    <p:extLst>
      <p:ext uri="{BB962C8B-B14F-4D97-AF65-F5344CB8AC3E}">
        <p14:creationId xmlns:p14="http://schemas.microsoft.com/office/powerpoint/2010/main" val="19153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BD5E62-AF19-950B-AE3A-BA9E6B7012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33" t="26195" r="3448" b="17534"/>
          <a:stretch/>
        </p:blipFill>
        <p:spPr bwMode="auto">
          <a:xfrm>
            <a:off x="510081" y="410966"/>
            <a:ext cx="3281083" cy="2024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8D2AB20-A39D-4962-432B-9625434059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89" t="9606" r="8584"/>
          <a:stretch/>
        </p:blipFill>
        <p:spPr bwMode="auto">
          <a:xfrm>
            <a:off x="4277776" y="2158973"/>
            <a:ext cx="2942311" cy="2440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6B00594-7878-A04A-2E22-4A13CD153F2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95" t="6036" b="-6036"/>
          <a:stretch/>
        </p:blipFill>
        <p:spPr bwMode="auto">
          <a:xfrm>
            <a:off x="8091057" y="4059237"/>
            <a:ext cx="3505399" cy="25235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DE0752-2D94-E9EA-4305-1C1AC95C3430}"/>
              </a:ext>
            </a:extLst>
          </p:cNvPr>
          <p:cNvSpPr txBox="1"/>
          <p:nvPr/>
        </p:nvSpPr>
        <p:spPr>
          <a:xfrm>
            <a:off x="4277776" y="428372"/>
            <a:ext cx="2681555" cy="760179"/>
          </a:xfrm>
          <a:prstGeom prst="rect">
            <a:avLst/>
          </a:prstGeom>
        </p:spPr>
        <p:txBody>
          <a:bodyPr vert="horz" lIns="91440" tIns="45720" rIns="91440" bIns="45720" rtlCol="0" anchor="b">
            <a:normAutofit/>
          </a:bodyPr>
          <a:lstStyle/>
          <a:p>
            <a:pPr fontAlgn="base">
              <a:lnSpc>
                <a:spcPct val="90000"/>
              </a:lnSpc>
              <a:spcBef>
                <a:spcPct val="0"/>
              </a:spcBef>
              <a:spcAft>
                <a:spcPts val="600"/>
              </a:spcAft>
              <a:buNone/>
            </a:pPr>
            <a:r>
              <a:rPr lang="en-US" sz="4800" b="1" i="0" dirty="0">
                <a:solidFill>
                  <a:srgbClr val="06CAD4"/>
                </a:solidFill>
                <a:effectLst/>
                <a:latin typeface="Arial" panose="020B0604020202020204" pitchFamily="34" charset="0"/>
                <a:ea typeface="+mj-ea"/>
                <a:cs typeface="Arial" panose="020B0604020202020204" pitchFamily="34" charset="0"/>
              </a:rPr>
              <a:t>Balance</a:t>
            </a:r>
          </a:p>
        </p:txBody>
      </p:sp>
      <p:sp>
        <p:nvSpPr>
          <p:cNvPr id="3" name="TextBox 2">
            <a:extLst>
              <a:ext uri="{FF2B5EF4-FFF2-40B4-BE49-F238E27FC236}">
                <a16:creationId xmlns:a16="http://schemas.microsoft.com/office/drawing/2014/main" id="{33A5EB1E-CFBC-3351-D8F7-CE4A34C8C9F3}"/>
              </a:ext>
            </a:extLst>
          </p:cNvPr>
          <p:cNvSpPr txBox="1"/>
          <p:nvPr/>
        </p:nvSpPr>
        <p:spPr>
          <a:xfrm>
            <a:off x="7912238" y="2692147"/>
            <a:ext cx="2229289" cy="736853"/>
          </a:xfrm>
          <a:prstGeom prst="rect">
            <a:avLst/>
          </a:prstGeom>
        </p:spPr>
        <p:txBody>
          <a:bodyPr vert="horz" lIns="91440" tIns="45720" rIns="91440" bIns="45720" rtlCol="0" anchor="b">
            <a:normAutofit lnSpcReduction="10000"/>
          </a:bodyPr>
          <a:lstStyle/>
          <a:p>
            <a:pPr fontAlgn="base">
              <a:lnSpc>
                <a:spcPct val="90000"/>
              </a:lnSpc>
              <a:spcBef>
                <a:spcPct val="0"/>
              </a:spcBef>
              <a:spcAft>
                <a:spcPts val="600"/>
              </a:spcAft>
              <a:buNone/>
            </a:pPr>
            <a:r>
              <a:rPr lang="en-US" sz="4800" b="1" i="0" dirty="0">
                <a:solidFill>
                  <a:srgbClr val="06CAD4"/>
                </a:solidFill>
                <a:effectLst/>
                <a:latin typeface="Arial" panose="020B0604020202020204" pitchFamily="34" charset="0"/>
                <a:ea typeface="+mj-ea"/>
                <a:cs typeface="Arial" panose="020B0604020202020204" pitchFamily="34" charset="0"/>
              </a:rPr>
              <a:t>Variety</a:t>
            </a:r>
          </a:p>
        </p:txBody>
      </p:sp>
      <p:sp>
        <p:nvSpPr>
          <p:cNvPr id="4" name="TextBox 3">
            <a:extLst>
              <a:ext uri="{FF2B5EF4-FFF2-40B4-BE49-F238E27FC236}">
                <a16:creationId xmlns:a16="http://schemas.microsoft.com/office/drawing/2014/main" id="{1050BE20-D6B8-A1B0-3044-6D2386A85391}"/>
              </a:ext>
            </a:extLst>
          </p:cNvPr>
          <p:cNvSpPr txBox="1"/>
          <p:nvPr/>
        </p:nvSpPr>
        <p:spPr>
          <a:xfrm>
            <a:off x="2959891" y="5468508"/>
            <a:ext cx="3555299" cy="760179"/>
          </a:xfrm>
          <a:prstGeom prst="rect">
            <a:avLst/>
          </a:prstGeom>
        </p:spPr>
        <p:txBody>
          <a:bodyPr vert="horz" lIns="91440" tIns="45720" rIns="91440" bIns="45720" rtlCol="0" anchor="b">
            <a:normAutofit/>
          </a:bodyPr>
          <a:lstStyle/>
          <a:p>
            <a:pPr fontAlgn="base">
              <a:lnSpc>
                <a:spcPct val="90000"/>
              </a:lnSpc>
              <a:spcBef>
                <a:spcPct val="0"/>
              </a:spcBef>
              <a:spcAft>
                <a:spcPts val="600"/>
              </a:spcAft>
              <a:buNone/>
            </a:pPr>
            <a:r>
              <a:rPr lang="en-US" sz="4800" b="1" i="0" dirty="0">
                <a:solidFill>
                  <a:srgbClr val="06CAD4"/>
                </a:solidFill>
                <a:effectLst/>
                <a:latin typeface="Arial" panose="020B0604020202020204" pitchFamily="34" charset="0"/>
                <a:ea typeface="+mj-ea"/>
                <a:cs typeface="Arial" panose="020B0604020202020204" pitchFamily="34" charset="0"/>
              </a:rPr>
              <a:t>Moderation</a:t>
            </a:r>
          </a:p>
        </p:txBody>
      </p:sp>
    </p:spTree>
    <p:custDataLst>
      <p:tags r:id="rId1"/>
    </p:custDataLst>
    <p:extLst>
      <p:ext uri="{BB962C8B-B14F-4D97-AF65-F5344CB8AC3E}">
        <p14:creationId xmlns:p14="http://schemas.microsoft.com/office/powerpoint/2010/main" val="187050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candy bar&#10;&#10;Description automatically generated with low confidence">
            <a:extLst>
              <a:ext uri="{FF2B5EF4-FFF2-40B4-BE49-F238E27FC236}">
                <a16:creationId xmlns:a16="http://schemas.microsoft.com/office/drawing/2014/main" id="{FEF544E4-51F5-D9B3-C1A4-74AFF498B376}"/>
              </a:ext>
            </a:extLst>
          </p:cNvPr>
          <p:cNvPicPr>
            <a:picLocks noChangeAspect="1"/>
          </p:cNvPicPr>
          <p:nvPr/>
        </p:nvPicPr>
        <p:blipFill>
          <a:blip r:embed="rId4"/>
          <a:srcRect l="4409"/>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descr="A glass of water with limes and lemons on a table&#10;&#10;Description automatically generated with low confidence">
            <a:extLst>
              <a:ext uri="{FF2B5EF4-FFF2-40B4-BE49-F238E27FC236}">
                <a16:creationId xmlns:a16="http://schemas.microsoft.com/office/drawing/2014/main" id="{17616B45-7A28-1CAC-FF97-06FA30B498ED}"/>
              </a:ext>
            </a:extLst>
          </p:cNvPr>
          <p:cNvPicPr>
            <a:picLocks noChangeAspect="1"/>
          </p:cNvPicPr>
          <p:nvPr/>
        </p:nvPicPr>
        <p:blipFill rotWithShape="1">
          <a:blip r:embed="rId5"/>
          <a:srcRect t="7377" r="-3" b="-3"/>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3" name="Freeform: Shape 12">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F1BF255-F0AD-4F18-05A3-7B2940688137}"/>
              </a:ext>
            </a:extLst>
          </p:cNvPr>
          <p:cNvSpPr txBox="1"/>
          <p:nvPr/>
        </p:nvSpPr>
        <p:spPr>
          <a:xfrm>
            <a:off x="301679" y="1921879"/>
            <a:ext cx="3430958" cy="1472798"/>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4800" b="1" kern="1200" dirty="0">
                <a:solidFill>
                  <a:srgbClr val="06CAD4"/>
                </a:solidFill>
                <a:latin typeface="Arial" panose="020B0604020202020204" pitchFamily="34" charset="0"/>
                <a:ea typeface="+mj-ea"/>
                <a:cs typeface="Arial" panose="020B0604020202020204" pitchFamily="34" charset="0"/>
              </a:rPr>
              <a:t>Alcohol and drugs</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572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tor talking to a patient&#10;&#10;Description automatically generated with medium confidence">
            <a:extLst>
              <a:ext uri="{FF2B5EF4-FFF2-40B4-BE49-F238E27FC236}">
                <a16:creationId xmlns:a16="http://schemas.microsoft.com/office/drawing/2014/main" id="{BCE4EC76-BE64-40C6-DDF9-236E41C5C275}"/>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4315"/>
          <a:stretch/>
        </p:blipFill>
        <p:spPr>
          <a:xfrm>
            <a:off x="6289003" y="2657476"/>
            <a:ext cx="5441034" cy="3571873"/>
          </a:xfrm>
          <a:prstGeom prst="rect">
            <a:avLst/>
          </a:prstGeom>
        </p:spPr>
      </p:pic>
      <p:sp>
        <p:nvSpPr>
          <p:cNvPr id="4" name="TextBox 3">
            <a:extLst>
              <a:ext uri="{FF2B5EF4-FFF2-40B4-BE49-F238E27FC236}">
                <a16:creationId xmlns:a16="http://schemas.microsoft.com/office/drawing/2014/main" id="{0D4ED483-0F6E-24ED-76E4-2B06629E1AEB}"/>
              </a:ext>
            </a:extLst>
          </p:cNvPr>
          <p:cNvSpPr txBox="1"/>
          <p:nvPr/>
        </p:nvSpPr>
        <p:spPr>
          <a:xfrm>
            <a:off x="5072062" y="7006116"/>
            <a:ext cx="7119937" cy="230832"/>
          </a:xfrm>
          <a:prstGeom prst="rect">
            <a:avLst/>
          </a:prstGeom>
          <a:noFill/>
        </p:spPr>
        <p:txBody>
          <a:bodyPr wrap="square" rtlCol="0">
            <a:spAutoFit/>
          </a:bodyPr>
          <a:lstStyle/>
          <a:p>
            <a:r>
              <a:rPr lang="en-US" sz="900">
                <a:hlinkClick r:id="rId5" tooltip="https://www.miproximopaso.org/profile/summary/29-1215.00"/>
              </a:rPr>
              <a:t>This Photo</a:t>
            </a:r>
            <a:r>
              <a:rPr lang="en-US" sz="900"/>
              <a:t> by Unknown Author is licensed under </a:t>
            </a:r>
            <a:r>
              <a:rPr lang="en-US" sz="900">
                <a:hlinkClick r:id="rId6" tooltip="https://creativecommons.org/licenses/by/3.0/"/>
              </a:rPr>
              <a:t>CC BY</a:t>
            </a:r>
            <a:endParaRPr lang="en-US" sz="900"/>
          </a:p>
        </p:txBody>
      </p:sp>
      <p:sp>
        <p:nvSpPr>
          <p:cNvPr id="5" name="TextBox 4">
            <a:extLst>
              <a:ext uri="{FF2B5EF4-FFF2-40B4-BE49-F238E27FC236}">
                <a16:creationId xmlns:a16="http://schemas.microsoft.com/office/drawing/2014/main" id="{7E67E150-070C-98AA-88D7-220693C9DA9B}"/>
              </a:ext>
            </a:extLst>
          </p:cNvPr>
          <p:cNvSpPr txBox="1"/>
          <p:nvPr/>
        </p:nvSpPr>
        <p:spPr>
          <a:xfrm>
            <a:off x="494682" y="600077"/>
            <a:ext cx="5794321" cy="737201"/>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buNone/>
            </a:pPr>
            <a:r>
              <a:rPr lang="en-US" sz="4800" b="1" kern="1200" dirty="0">
                <a:solidFill>
                  <a:srgbClr val="06CAD4"/>
                </a:solidFill>
                <a:latin typeface="Arial" panose="020B0604020202020204" pitchFamily="34" charset="0"/>
                <a:ea typeface="+mj-ea"/>
                <a:cs typeface="Arial" panose="020B0604020202020204" pitchFamily="34" charset="0"/>
              </a:rPr>
              <a:t>Consult your AME</a:t>
            </a:r>
          </a:p>
        </p:txBody>
      </p:sp>
      <p:sp>
        <p:nvSpPr>
          <p:cNvPr id="6" name="TextBox 5">
            <a:extLst>
              <a:ext uri="{FF2B5EF4-FFF2-40B4-BE49-F238E27FC236}">
                <a16:creationId xmlns:a16="http://schemas.microsoft.com/office/drawing/2014/main" id="{02D813A5-2F85-3D71-EBD3-0FBEC54E1254}"/>
              </a:ext>
            </a:extLst>
          </p:cNvPr>
          <p:cNvSpPr txBox="1"/>
          <p:nvPr/>
        </p:nvSpPr>
        <p:spPr>
          <a:xfrm>
            <a:off x="494682" y="1577731"/>
            <a:ext cx="4704735" cy="2246769"/>
          </a:xfrm>
          <a:prstGeom prst="rect">
            <a:avLst/>
          </a:prstGeom>
          <a:noFill/>
        </p:spPr>
        <p:txBody>
          <a:bodyPr wrap="square" rtlCol="0">
            <a:spAutoFit/>
          </a:bodyPr>
          <a:lstStyle/>
          <a:p>
            <a:pPr marL="457200" indent="-457200"/>
            <a:r>
              <a:rPr lang="en-US" sz="2800" b="1" dirty="0"/>
              <a:t>Prescription &amp; OTC effects &amp; interactions</a:t>
            </a:r>
          </a:p>
          <a:p>
            <a:pPr marL="457200" indent="-457200"/>
            <a:r>
              <a:rPr lang="en-US" sz="2800" b="1" dirty="0"/>
              <a:t>Declare all medications</a:t>
            </a:r>
          </a:p>
          <a:p>
            <a:pPr marL="457200" indent="-457200"/>
            <a:r>
              <a:rPr lang="en-US" sz="2800" b="1" dirty="0"/>
              <a:t>Follow advice</a:t>
            </a:r>
          </a:p>
        </p:txBody>
      </p:sp>
    </p:spTree>
    <p:custDataLst>
      <p:tags r:id="rId1"/>
    </p:custDataLst>
    <p:extLst>
      <p:ext uri="{BB962C8B-B14F-4D97-AF65-F5344CB8AC3E}">
        <p14:creationId xmlns:p14="http://schemas.microsoft.com/office/powerpoint/2010/main" val="357880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06861E-1A12-89C5-F8FB-915E3B8EDB3B}"/>
              </a:ext>
            </a:extLst>
          </p:cNvPr>
          <p:cNvSpPr txBox="1"/>
          <p:nvPr/>
        </p:nvSpPr>
        <p:spPr>
          <a:xfrm>
            <a:off x="525661" y="297806"/>
            <a:ext cx="11140678" cy="707886"/>
          </a:xfrm>
          <a:prstGeom prst="rect">
            <a:avLst/>
          </a:prstGeom>
          <a:noFill/>
        </p:spPr>
        <p:txBody>
          <a:bodyPr wrap="square">
            <a:spAutoFit/>
          </a:bodyPr>
          <a:lstStyle/>
          <a:p>
            <a:pPr>
              <a:buNone/>
            </a:pPr>
            <a:r>
              <a:rPr lang="en-US" sz="4000" b="1" dirty="0">
                <a:solidFill>
                  <a:srgbClr val="06CAD4"/>
                </a:solidFill>
              </a:rPr>
              <a:t>The Civil Aerospace Medical Institute (CAMI)</a:t>
            </a:r>
          </a:p>
        </p:txBody>
      </p:sp>
      <p:pic>
        <p:nvPicPr>
          <p:cNvPr id="4" name="Picture 2" descr="Civil Aerospace Medical Institute - Wikipedia">
            <a:extLst>
              <a:ext uri="{FF2B5EF4-FFF2-40B4-BE49-F238E27FC236}">
                <a16:creationId xmlns:a16="http://schemas.microsoft.com/office/drawing/2014/main" id="{5FE59DB7-748B-F369-9DA1-17DD42A8C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4410" y="1209343"/>
            <a:ext cx="2235178" cy="221965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D7691A6B-D150-6B0E-5A0F-648427002ED7}"/>
              </a:ext>
            </a:extLst>
          </p:cNvPr>
          <p:cNvSpPr txBox="1">
            <a:spLocks/>
          </p:cNvSpPr>
          <p:nvPr/>
        </p:nvSpPr>
        <p:spPr>
          <a:xfrm>
            <a:off x="525661" y="1512887"/>
            <a:ext cx="10733617" cy="439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a:latin typeface="Arial" panose="020B0604020202020204" pitchFamily="34" charset="0"/>
                <a:cs typeface="Arial" panose="020B0604020202020204" pitchFamily="34" charset="0"/>
              </a:rPr>
              <a:t>Aerospace Medical &amp; Human Factors Research</a:t>
            </a:r>
          </a:p>
          <a:p>
            <a:pPr fontAlgn="auto">
              <a:spcAft>
                <a:spcPts val="0"/>
              </a:spcAft>
            </a:pPr>
            <a:r>
              <a:rPr lang="en-US" b="1" dirty="0">
                <a:latin typeface="Arial" panose="020B0604020202020204" pitchFamily="34" charset="0"/>
                <a:cs typeface="Arial" panose="020B0604020202020204" pitchFamily="34" charset="0"/>
              </a:rPr>
              <a:t>Aerospace Medical Education Training Programs</a:t>
            </a:r>
          </a:p>
          <a:p>
            <a:pPr lvl="1" fontAlgn="auto">
              <a:spcAft>
                <a:spcPts val="0"/>
              </a:spcAft>
            </a:pPr>
            <a:r>
              <a:rPr lang="en-US" dirty="0">
                <a:latin typeface="Arial" panose="020B0604020202020204" pitchFamily="34" charset="0"/>
                <a:cs typeface="Arial" panose="020B0604020202020204" pitchFamily="34" charset="0"/>
              </a:rPr>
              <a:t>Aviation Medicine</a:t>
            </a:r>
          </a:p>
          <a:p>
            <a:pPr lvl="1" fontAlgn="auto">
              <a:spcAft>
                <a:spcPts val="0"/>
              </a:spcAft>
            </a:pPr>
            <a:r>
              <a:rPr lang="en-US" dirty="0">
                <a:latin typeface="Arial" panose="020B0604020202020204" pitchFamily="34" charset="0"/>
                <a:cs typeface="Arial" panose="020B0604020202020204" pitchFamily="34" charset="0"/>
              </a:rPr>
              <a:t>Aviation Medical Examiners (AMEs)</a:t>
            </a:r>
          </a:p>
          <a:p>
            <a:pPr lvl="1" fontAlgn="auto">
              <a:spcAft>
                <a:spcPts val="0"/>
              </a:spcAft>
            </a:pPr>
            <a:r>
              <a:rPr lang="en-US" dirty="0">
                <a:latin typeface="Arial" panose="020B0604020202020204" pitchFamily="34" charset="0"/>
                <a:cs typeface="Arial" panose="020B0604020202020204" pitchFamily="34" charset="0"/>
              </a:rPr>
              <a:t>Airman Education Programs</a:t>
            </a:r>
          </a:p>
          <a:p>
            <a:pPr fontAlgn="auto">
              <a:spcAft>
                <a:spcPts val="0"/>
              </a:spcAft>
            </a:pPr>
            <a:r>
              <a:rPr lang="en-US" b="1" dirty="0">
                <a:latin typeface="Arial" panose="020B0604020202020204" pitchFamily="34" charset="0"/>
                <a:cs typeface="Arial" panose="020B0604020202020204" pitchFamily="34" charset="0"/>
              </a:rPr>
              <a:t>Aeromedical Safety Brochures</a:t>
            </a:r>
          </a:p>
          <a:p>
            <a:pPr lvl="1" fontAlgn="auto">
              <a:spcAft>
                <a:spcPts val="0"/>
              </a:spcAft>
            </a:pPr>
            <a:endParaRPr lang="en-US" dirty="0"/>
          </a:p>
          <a:p>
            <a:pPr marL="457200" lvl="1" indent="0" fontAlgn="auto">
              <a:spcAft>
                <a:spcPts val="0"/>
              </a:spcAft>
              <a:buFont typeface="Arial" panose="020B0604020202020204" pitchFamily="34" charset="0"/>
              <a:buNone/>
            </a:pPr>
            <a:endParaRPr lang="en-US" dirty="0">
              <a:hlinkClick r:id="rId5"/>
            </a:endParaRPr>
          </a:p>
          <a:p>
            <a:pPr marL="457200" lvl="1" indent="0" fontAlgn="auto">
              <a:spcAft>
                <a:spcPts val="0"/>
              </a:spcAft>
              <a:buFont typeface="Arial" panose="020B0604020202020204" pitchFamily="34" charset="0"/>
              <a:buNone/>
            </a:pPr>
            <a:endParaRPr lang="en-US" dirty="0">
              <a:hlinkClick r:id="rId5"/>
            </a:endParaRPr>
          </a:p>
          <a:p>
            <a:pPr marL="457200" lvl="1" indent="0" fontAlgn="auto">
              <a:spcAft>
                <a:spcPts val="0"/>
              </a:spcAft>
              <a:buFont typeface="Arial" panose="020B0604020202020204" pitchFamily="34" charset="0"/>
              <a:buNone/>
            </a:pPr>
            <a:endParaRPr lang="en-US" dirty="0">
              <a:hlinkClick r:id="rId5"/>
            </a:endParaRPr>
          </a:p>
          <a:p>
            <a:pPr marL="457200" lvl="1" indent="0" fontAlgn="auto">
              <a:spcAft>
                <a:spcPts val="0"/>
              </a:spcAft>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04F40131-341C-B484-A40E-F18A9780FB8D}"/>
              </a:ext>
            </a:extLst>
          </p:cNvPr>
          <p:cNvPicPr>
            <a:picLocks noChangeAspect="1"/>
          </p:cNvPicPr>
          <p:nvPr/>
        </p:nvPicPr>
        <p:blipFill>
          <a:blip r:embed="rId6"/>
          <a:stretch>
            <a:fillRect/>
          </a:stretch>
        </p:blipFill>
        <p:spPr>
          <a:xfrm>
            <a:off x="9836559" y="4078061"/>
            <a:ext cx="1727156" cy="182585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34E3E36-6D0E-FABD-9377-5BF3D6D68D93}"/>
              </a:ext>
            </a:extLst>
          </p:cNvPr>
          <p:cNvSpPr txBox="1"/>
          <p:nvPr/>
        </p:nvSpPr>
        <p:spPr bwMode="auto">
          <a:xfrm>
            <a:off x="5049654" y="4821893"/>
            <a:ext cx="41095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2800" b="1" dirty="0">
                <a:hlinkClick r:id="rId5"/>
              </a:rPr>
              <a:t>https://bit.ly/3HV28BW</a:t>
            </a:r>
            <a:r>
              <a:rPr lang="en-US" sz="2800" b="1" dirty="0"/>
              <a:t> </a:t>
            </a:r>
          </a:p>
        </p:txBody>
      </p:sp>
    </p:spTree>
    <p:custDataLst>
      <p:tags r:id="rId1"/>
    </p:custDataLst>
    <p:extLst>
      <p:ext uri="{BB962C8B-B14F-4D97-AF65-F5344CB8AC3E}">
        <p14:creationId xmlns:p14="http://schemas.microsoft.com/office/powerpoint/2010/main" val="3578238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380BE01D-7007-C0DC-DB9F-CA0AF6DD49DE}"/>
              </a:ext>
            </a:extLst>
          </p:cNvPr>
          <p:cNvPicPr>
            <a:picLocks noChangeAspect="1"/>
          </p:cNvPicPr>
          <p:nvPr/>
        </p:nvPicPr>
        <p:blipFill>
          <a:blip r:embed="rId4"/>
          <a:stretch>
            <a:fillRect/>
          </a:stretch>
        </p:blipFill>
        <p:spPr>
          <a:xfrm rot="751854">
            <a:off x="6646399" y="643567"/>
            <a:ext cx="4396422" cy="5659762"/>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AF175E7E-550A-A907-90A7-F4A89B197C75}"/>
              </a:ext>
            </a:extLst>
          </p:cNvPr>
          <p:cNvSpPr txBox="1">
            <a:spLocks/>
          </p:cNvSpPr>
          <p:nvPr/>
        </p:nvSpPr>
        <p:spPr bwMode="auto">
          <a:xfrm>
            <a:off x="705244" y="1705084"/>
            <a:ext cx="2833324" cy="34478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indent="-228600">
              <a:lnSpc>
                <a:spcPct val="90000"/>
              </a:lnSpc>
              <a:buFont typeface="Arial" panose="020B0604020202020204" pitchFamily="34" charset="0"/>
              <a:buChar char="•"/>
            </a:pPr>
            <a:r>
              <a:rPr lang="en-US" sz="2400" dirty="0"/>
              <a:t>January/February 2022 Issue</a:t>
            </a:r>
          </a:p>
          <a:p>
            <a:pPr indent="-228600">
              <a:lnSpc>
                <a:spcPct val="90000"/>
              </a:lnSpc>
              <a:buFont typeface="Arial" panose="020B0604020202020204" pitchFamily="34" charset="0"/>
              <a:buChar char="•"/>
            </a:pPr>
            <a:endParaRPr lang="en-US" sz="2400" dirty="0"/>
          </a:p>
          <a:p>
            <a:pPr indent="-228600">
              <a:lnSpc>
                <a:spcPct val="90000"/>
              </a:lnSpc>
              <a:buFont typeface="Arial" panose="020B0604020202020204" pitchFamily="34" charset="0"/>
              <a:buChar char="•"/>
            </a:pPr>
            <a:r>
              <a:rPr lang="en-US" sz="2400" dirty="0">
                <a:hlinkClick r:id="rId5"/>
              </a:rPr>
              <a:t>https://tinyurl.com/47zsv8ky</a:t>
            </a:r>
            <a:endParaRPr lang="en-US" sz="2400" dirty="0"/>
          </a:p>
          <a:p>
            <a:pPr indent="-228600">
              <a:lnSpc>
                <a:spcPct val="90000"/>
              </a:lnSpc>
              <a:buFont typeface="Arial" panose="020B0604020202020204" pitchFamily="34" charset="0"/>
              <a:buChar char="•"/>
            </a:pPr>
            <a:endParaRPr lang="en-US" sz="2400" dirty="0"/>
          </a:p>
          <a:p>
            <a:pPr marL="0" indent="0">
              <a:lnSpc>
                <a:spcPct val="90000"/>
              </a:lnSpc>
              <a:buNone/>
            </a:pPr>
            <a:endParaRPr lang="en-US" sz="2000" dirty="0"/>
          </a:p>
        </p:txBody>
      </p:sp>
      <p:pic>
        <p:nvPicPr>
          <p:cNvPr id="4" name="Picture 3" descr="Qr code&#10;&#10;Description automatically generated">
            <a:extLst>
              <a:ext uri="{FF2B5EF4-FFF2-40B4-BE49-F238E27FC236}">
                <a16:creationId xmlns:a16="http://schemas.microsoft.com/office/drawing/2014/main" id="{58A8EA5F-C946-045E-EF4C-A43FD1DE12D2}"/>
              </a:ext>
            </a:extLst>
          </p:cNvPr>
          <p:cNvPicPr>
            <a:picLocks noChangeAspect="1"/>
          </p:cNvPicPr>
          <p:nvPr/>
        </p:nvPicPr>
        <p:blipFill>
          <a:blip r:embed="rId6"/>
          <a:stretch>
            <a:fillRect/>
          </a:stretch>
        </p:blipFill>
        <p:spPr>
          <a:xfrm>
            <a:off x="1635473" y="3930049"/>
            <a:ext cx="1903095" cy="2012190"/>
          </a:xfrm>
          <a:prstGeom prst="rect">
            <a:avLst/>
          </a:prstGeom>
        </p:spPr>
      </p:pic>
      <p:sp>
        <p:nvSpPr>
          <p:cNvPr id="5" name="TextBox 4">
            <a:extLst>
              <a:ext uri="{FF2B5EF4-FFF2-40B4-BE49-F238E27FC236}">
                <a16:creationId xmlns:a16="http://schemas.microsoft.com/office/drawing/2014/main" id="{5D1A389C-15F6-260C-F2F8-9BF273488508}"/>
              </a:ext>
            </a:extLst>
          </p:cNvPr>
          <p:cNvSpPr txBox="1"/>
          <p:nvPr/>
        </p:nvSpPr>
        <p:spPr>
          <a:xfrm>
            <a:off x="787986" y="354955"/>
            <a:ext cx="6093618" cy="769441"/>
          </a:xfrm>
          <a:prstGeom prst="rect">
            <a:avLst/>
          </a:prstGeom>
          <a:noFill/>
        </p:spPr>
        <p:txBody>
          <a:bodyPr wrap="square">
            <a:spAutoFit/>
          </a:bodyPr>
          <a:lstStyle/>
          <a:p>
            <a:pPr>
              <a:buNone/>
            </a:pPr>
            <a:r>
              <a:rPr lang="en-US" sz="4400" b="1" dirty="0">
                <a:solidFill>
                  <a:srgbClr val="06CAD4"/>
                </a:solidFill>
              </a:rPr>
              <a:t>FAA Safety Briefing </a:t>
            </a:r>
          </a:p>
        </p:txBody>
      </p:sp>
    </p:spTree>
    <p:custDataLst>
      <p:tags r:id="rId1"/>
    </p:custDataLst>
    <p:extLst>
      <p:ext uri="{BB962C8B-B14F-4D97-AF65-F5344CB8AC3E}">
        <p14:creationId xmlns:p14="http://schemas.microsoft.com/office/powerpoint/2010/main" val="1927027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90AF93B-E866-96E4-D35E-9157E922ABE4}"/>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t="5832" b="9898"/>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0DFCC7-8AE1-7EAD-27B6-30A68A2200BE}"/>
              </a:ext>
            </a:extLst>
          </p:cNvPr>
          <p:cNvSpPr txBox="1"/>
          <p:nvPr/>
        </p:nvSpPr>
        <p:spPr>
          <a:xfrm>
            <a:off x="1524000" y="628650"/>
            <a:ext cx="9144000" cy="922492"/>
          </a:xfrm>
          <a:prstGeom prst="rect">
            <a:avLst/>
          </a:prstGeom>
        </p:spPr>
        <p:txBody>
          <a:bodyPr vert="horz" lIns="91440" tIns="45720" rIns="91440" bIns="45720" rtlCol="0" anchor="b">
            <a:normAutofit/>
          </a:bodyPr>
          <a:lstStyle/>
          <a:p>
            <a:pPr algn="ctr">
              <a:lnSpc>
                <a:spcPct val="90000"/>
              </a:lnSpc>
              <a:spcBef>
                <a:spcPct val="0"/>
              </a:spcBef>
              <a:spcAft>
                <a:spcPts val="600"/>
              </a:spcAft>
              <a:buNone/>
            </a:pPr>
            <a:r>
              <a:rPr lang="en-US" sz="6000" b="1" dirty="0">
                <a:solidFill>
                  <a:srgbClr val="06CAD4"/>
                </a:solidFill>
                <a:latin typeface="Arial" panose="020B0604020202020204" pitchFamily="34" charset="0"/>
                <a:ea typeface="+mj-ea"/>
                <a:cs typeface="Arial" panose="020B0604020202020204" pitchFamily="34" charset="0"/>
              </a:rPr>
              <a:t>Exercise</a:t>
            </a:r>
          </a:p>
        </p:txBody>
      </p:sp>
    </p:spTree>
    <p:custDataLst>
      <p:tags r:id="rId1"/>
    </p:custDataLst>
    <p:extLst>
      <p:ext uri="{BB962C8B-B14F-4D97-AF65-F5344CB8AC3E}">
        <p14:creationId xmlns:p14="http://schemas.microsoft.com/office/powerpoint/2010/main" val="249088661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EECD6-37C6-D7A6-F111-A77A2B913140}"/>
              </a:ext>
            </a:extLst>
          </p:cNvPr>
          <p:cNvSpPr txBox="1">
            <a:spLocks/>
          </p:cNvSpPr>
          <p:nvPr/>
        </p:nvSpPr>
        <p:spPr>
          <a:xfrm>
            <a:off x="397075" y="1602094"/>
            <a:ext cx="6946702" cy="439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a:latin typeface="Arial" panose="020B0604020202020204" pitchFamily="34" charset="0"/>
                <a:cs typeface="Arial" panose="020B0604020202020204" pitchFamily="34" charset="0"/>
              </a:rPr>
              <a:t>Improved memory and brain function</a:t>
            </a:r>
          </a:p>
          <a:p>
            <a:pPr fontAlgn="auto">
              <a:spcAft>
                <a:spcPts val="0"/>
              </a:spcAft>
            </a:pPr>
            <a:r>
              <a:rPr lang="en-US" b="1" dirty="0">
                <a:latin typeface="Arial" panose="020B0604020202020204" pitchFamily="34" charset="0"/>
                <a:cs typeface="Arial" panose="020B0604020202020204" pitchFamily="34" charset="0"/>
              </a:rPr>
              <a:t>Protection against many chronic diseases</a:t>
            </a:r>
          </a:p>
          <a:p>
            <a:pPr fontAlgn="auto">
              <a:spcAft>
                <a:spcPts val="0"/>
              </a:spcAft>
            </a:pPr>
            <a:r>
              <a:rPr lang="en-US" b="1" dirty="0">
                <a:latin typeface="Arial" panose="020B0604020202020204" pitchFamily="34" charset="0"/>
                <a:cs typeface="Arial" panose="020B0604020202020204" pitchFamily="34" charset="0"/>
              </a:rPr>
              <a:t>Weight management</a:t>
            </a:r>
          </a:p>
          <a:p>
            <a:pPr fontAlgn="auto">
              <a:spcAft>
                <a:spcPts val="0"/>
              </a:spcAft>
            </a:pPr>
            <a:r>
              <a:rPr lang="en-US" b="1" dirty="0">
                <a:latin typeface="Arial" panose="020B0604020202020204" pitchFamily="34" charset="0"/>
                <a:cs typeface="Arial" panose="020B0604020202020204" pitchFamily="34" charset="0"/>
              </a:rPr>
              <a:t>Lower blood sugar and improved heart health</a:t>
            </a:r>
          </a:p>
          <a:p>
            <a:pPr fontAlgn="auto">
              <a:spcAft>
                <a:spcPts val="0"/>
              </a:spcAft>
            </a:pPr>
            <a:r>
              <a:rPr lang="en-US" b="1" dirty="0">
                <a:latin typeface="Arial" panose="020B0604020202020204" pitchFamily="34" charset="0"/>
                <a:cs typeface="Arial" panose="020B0604020202020204" pitchFamily="34" charset="0"/>
              </a:rPr>
              <a:t>Reduced fatigue and improved sleep</a:t>
            </a:r>
          </a:p>
          <a:p>
            <a:pPr fontAlgn="auto">
              <a:spcAft>
                <a:spcPts val="0"/>
              </a:spcAft>
            </a:pPr>
            <a:r>
              <a:rPr lang="en-US" b="1" dirty="0">
                <a:latin typeface="Arial" panose="020B0604020202020204" pitchFamily="34" charset="0"/>
                <a:cs typeface="Arial" panose="020B0604020202020204" pitchFamily="34" charset="0"/>
              </a:rPr>
              <a:t>Increased muscle strength</a:t>
            </a:r>
          </a:p>
          <a:p>
            <a:pPr fontAlgn="auto">
              <a:spcAft>
                <a:spcPts val="0"/>
              </a:spcAft>
            </a:pPr>
            <a:r>
              <a:rPr lang="en-US" b="1" dirty="0">
                <a:latin typeface="Arial" panose="020B0604020202020204" pitchFamily="34" charset="0"/>
                <a:cs typeface="Arial" panose="020B0604020202020204" pitchFamily="34" charset="0"/>
              </a:rPr>
              <a:t>Improved balance.</a:t>
            </a:r>
          </a:p>
          <a:p>
            <a:pPr lvl="1" fontAlgn="auto">
              <a:spcAft>
                <a:spcPts val="0"/>
              </a:spcAft>
            </a:pPr>
            <a:endParaRPr lang="en-US" dirty="0"/>
          </a:p>
          <a:p>
            <a:pPr marL="457200" lvl="1" indent="0" fontAlgn="auto">
              <a:spcAft>
                <a:spcPts val="0"/>
              </a:spcAft>
              <a:buFont typeface="Arial" panose="020B0604020202020204" pitchFamily="34" charset="0"/>
              <a:buNone/>
            </a:pPr>
            <a:endParaRPr lang="en-US" dirty="0">
              <a:hlinkClick r:id="rId4"/>
            </a:endParaRPr>
          </a:p>
          <a:p>
            <a:pPr marL="457200" lvl="1" indent="0" fontAlgn="auto">
              <a:spcAft>
                <a:spcPts val="0"/>
              </a:spcAft>
              <a:buFont typeface="Arial" panose="020B0604020202020204" pitchFamily="34" charset="0"/>
              <a:buNone/>
            </a:pPr>
            <a:endParaRPr lang="en-US" dirty="0">
              <a:hlinkClick r:id="rId4"/>
            </a:endParaRPr>
          </a:p>
          <a:p>
            <a:pPr marL="457200" lvl="1" indent="0" fontAlgn="auto">
              <a:spcAft>
                <a:spcPts val="0"/>
              </a:spcAft>
              <a:buFont typeface="Arial" panose="020B0604020202020204" pitchFamily="34" charset="0"/>
              <a:buNone/>
            </a:pPr>
            <a:endParaRPr lang="en-US" dirty="0">
              <a:hlinkClick r:id="rId4"/>
            </a:endParaRPr>
          </a:p>
          <a:p>
            <a:pPr marL="457200" lvl="1" indent="0" fontAlgn="auto">
              <a:spcAft>
                <a:spcPts val="0"/>
              </a:spcAft>
              <a:buFont typeface="Arial" panose="020B0604020202020204" pitchFamily="34" charset="0"/>
              <a:buNone/>
            </a:pPr>
            <a:endParaRPr lang="en-US" dirty="0"/>
          </a:p>
        </p:txBody>
      </p:sp>
      <p:sp>
        <p:nvSpPr>
          <p:cNvPr id="5" name="TextBox 4">
            <a:extLst>
              <a:ext uri="{FF2B5EF4-FFF2-40B4-BE49-F238E27FC236}">
                <a16:creationId xmlns:a16="http://schemas.microsoft.com/office/drawing/2014/main" id="{FDC69F33-F50F-A4D0-4FB1-02DF44473327}"/>
              </a:ext>
            </a:extLst>
          </p:cNvPr>
          <p:cNvSpPr txBox="1"/>
          <p:nvPr/>
        </p:nvSpPr>
        <p:spPr>
          <a:xfrm>
            <a:off x="454227" y="557213"/>
            <a:ext cx="6762751" cy="651028"/>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4000" b="1" dirty="0">
                <a:solidFill>
                  <a:srgbClr val="06CAD4"/>
                </a:solidFill>
                <a:latin typeface="Arial" panose="020B0604020202020204" pitchFamily="34" charset="0"/>
                <a:ea typeface="+mj-ea"/>
                <a:cs typeface="Arial" panose="020B0604020202020204" pitchFamily="34" charset="0"/>
              </a:rPr>
              <a:t>Physical activity benefits…</a:t>
            </a:r>
          </a:p>
        </p:txBody>
      </p:sp>
      <p:pic>
        <p:nvPicPr>
          <p:cNvPr id="7" name="Picture 6" descr="A person holding a tennis racket&#10;&#10;Description automatically generated with medium confidence">
            <a:extLst>
              <a:ext uri="{FF2B5EF4-FFF2-40B4-BE49-F238E27FC236}">
                <a16:creationId xmlns:a16="http://schemas.microsoft.com/office/drawing/2014/main" id="{58211D5C-EEB6-5BEB-75F3-A422AF3B331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383214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669370D-FCB1-7300-5E04-70E791AFA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51FBFB-F80F-AE24-0A71-683E4427F6DB}"/>
              </a:ext>
            </a:extLst>
          </p:cNvPr>
          <p:cNvSpPr txBox="1"/>
          <p:nvPr/>
        </p:nvSpPr>
        <p:spPr>
          <a:xfrm>
            <a:off x="589559" y="262028"/>
            <a:ext cx="7015496" cy="1190445"/>
          </a:xfrm>
          <a:prstGeom prst="rect">
            <a:avLst/>
          </a:prstGeom>
        </p:spPr>
        <p:txBody>
          <a:bodyPr vert="horz" lIns="91440" tIns="45720" rIns="91440" bIns="45720" rtlCol="0" anchor="ctr">
            <a:normAutofit/>
          </a:bodyPr>
          <a:lstStyle/>
          <a:p>
            <a:pPr>
              <a:lnSpc>
                <a:spcPct val="90000"/>
              </a:lnSpc>
              <a:spcBef>
                <a:spcPct val="0"/>
              </a:spcBef>
              <a:spcAft>
                <a:spcPts val="600"/>
              </a:spcAft>
              <a:buNone/>
            </a:pPr>
            <a:r>
              <a:rPr lang="en-US" sz="4000" b="1" kern="1200" dirty="0">
                <a:solidFill>
                  <a:srgbClr val="06CAD4"/>
                </a:solidFill>
                <a:latin typeface="Arial" panose="020B0604020202020204" pitchFamily="34" charset="0"/>
                <a:ea typeface="+mj-ea"/>
                <a:cs typeface="Arial" panose="020B0604020202020204" pitchFamily="34" charset="0"/>
              </a:rPr>
              <a:t>30 minutes per day…</a:t>
            </a:r>
          </a:p>
        </p:txBody>
      </p:sp>
      <p:pic>
        <p:nvPicPr>
          <p:cNvPr id="4" name="Picture 3">
            <a:extLst>
              <a:ext uri="{FF2B5EF4-FFF2-40B4-BE49-F238E27FC236}">
                <a16:creationId xmlns:a16="http://schemas.microsoft.com/office/drawing/2014/main" id="{EEFDFB22-B9EB-088B-9B3E-DAEC22C43B53}"/>
              </a:ext>
            </a:extLst>
          </p:cNvPr>
          <p:cNvPicPr>
            <a:picLocks noChangeAspect="1"/>
          </p:cNvPicPr>
          <p:nvPr/>
        </p:nvPicPr>
        <p:blipFill>
          <a:blip r:embed="rId4"/>
          <a:srcRect r="2" b="14877"/>
          <a:stretch/>
        </p:blipFill>
        <p:spPr>
          <a:xfrm>
            <a:off x="4025185" y="1650521"/>
            <a:ext cx="4083406" cy="5207479"/>
          </a:xfrm>
          <a:prstGeom prst="rect">
            <a:avLst/>
          </a:prstGeom>
        </p:spPr>
      </p:pic>
      <p:pic>
        <p:nvPicPr>
          <p:cNvPr id="5" name="Picture 4">
            <a:extLst>
              <a:ext uri="{FF2B5EF4-FFF2-40B4-BE49-F238E27FC236}">
                <a16:creationId xmlns:a16="http://schemas.microsoft.com/office/drawing/2014/main" id="{C2911EA2-1558-AF0A-A83C-97CA8229CB18}"/>
              </a:ext>
            </a:extLst>
          </p:cNvPr>
          <p:cNvPicPr>
            <a:picLocks noChangeAspect="1"/>
          </p:cNvPicPr>
          <p:nvPr/>
        </p:nvPicPr>
        <p:blipFill>
          <a:blip r:embed="rId5"/>
          <a:srcRect r="-3" b="9780"/>
          <a:stretch/>
        </p:blipFill>
        <p:spPr>
          <a:xfrm>
            <a:off x="-1" y="1650521"/>
            <a:ext cx="4040515" cy="5207479"/>
          </a:xfrm>
          <a:prstGeom prst="rect">
            <a:avLst/>
          </a:prstGeom>
        </p:spPr>
      </p:pic>
      <p:pic>
        <p:nvPicPr>
          <p:cNvPr id="3" name="Picture 2">
            <a:extLst>
              <a:ext uri="{FF2B5EF4-FFF2-40B4-BE49-F238E27FC236}">
                <a16:creationId xmlns:a16="http://schemas.microsoft.com/office/drawing/2014/main" id="{150EF849-748E-B4BE-3E5F-1BF49F4C59D4}"/>
              </a:ext>
            </a:extLst>
          </p:cNvPr>
          <p:cNvPicPr>
            <a:picLocks noChangeAspect="1"/>
          </p:cNvPicPr>
          <p:nvPr/>
        </p:nvPicPr>
        <p:blipFill>
          <a:blip r:embed="rId6"/>
          <a:srcRect r="-2" b="1164"/>
          <a:stretch/>
        </p:blipFill>
        <p:spPr>
          <a:xfrm>
            <a:off x="8108592" y="1650521"/>
            <a:ext cx="4083406" cy="5207479"/>
          </a:xfrm>
          <a:prstGeom prst="rect">
            <a:avLst/>
          </a:prstGeom>
          <a:effectLst/>
        </p:spPr>
      </p:pic>
    </p:spTree>
    <p:custDataLst>
      <p:tags r:id="rId1"/>
    </p:custDataLst>
    <p:extLst>
      <p:ext uri="{BB962C8B-B14F-4D97-AF65-F5344CB8AC3E}">
        <p14:creationId xmlns:p14="http://schemas.microsoft.com/office/powerpoint/2010/main" val="1679499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B7ED909-2A1E-9B39-CA2C-8B5FADB40ADD}"/>
              </a:ext>
            </a:extLst>
          </p:cNvPr>
          <p:cNvSpPr txBox="1">
            <a:spLocks/>
          </p:cNvSpPr>
          <p:nvPr/>
        </p:nvSpPr>
        <p:spPr>
          <a:xfrm>
            <a:off x="787986" y="1438626"/>
            <a:ext cx="10733617" cy="439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dirty="0"/>
              <a:t> </a:t>
            </a:r>
            <a:r>
              <a:rPr lang="en-US" sz="3600" b="1" dirty="0">
                <a:solidFill>
                  <a:srgbClr val="00B050"/>
                </a:solidFill>
                <a:latin typeface="Arial" panose="020B0604020202020204" pitchFamily="34" charset="0"/>
                <a:cs typeface="Arial" panose="020B0604020202020204" pitchFamily="34" charset="0"/>
              </a:rPr>
              <a:t>I  – Illness</a:t>
            </a:r>
          </a:p>
          <a:p>
            <a:pPr marL="0" indent="0" fontAlgn="auto">
              <a:spcAft>
                <a:spcPts val="0"/>
              </a:spcAft>
              <a:buFont typeface="Arial" panose="020B0604020202020204" pitchFamily="34" charset="0"/>
              <a:buNone/>
            </a:pPr>
            <a:r>
              <a:rPr lang="en-US" sz="3600" b="1" dirty="0">
                <a:solidFill>
                  <a:srgbClr val="0070C0"/>
                </a:solidFill>
                <a:latin typeface="Arial" panose="020B0604020202020204" pitchFamily="34" charset="0"/>
                <a:cs typeface="Arial" panose="020B0604020202020204" pitchFamily="34" charset="0"/>
              </a:rPr>
              <a:t>M – Medication</a:t>
            </a:r>
          </a:p>
          <a:p>
            <a:pPr marL="0" indent="0" fontAlgn="auto">
              <a:spcAft>
                <a:spcPts val="0"/>
              </a:spcAft>
              <a:buFont typeface="Arial" panose="020B0604020202020204" pitchFamily="34" charset="0"/>
              <a:buNone/>
            </a:pPr>
            <a:r>
              <a:rPr lang="en-US" sz="3600" b="1" dirty="0">
                <a:solidFill>
                  <a:srgbClr val="C00000"/>
                </a:solidFill>
                <a:latin typeface="Arial" panose="020B0604020202020204" pitchFamily="34" charset="0"/>
                <a:cs typeface="Arial" panose="020B0604020202020204" pitchFamily="34" charset="0"/>
              </a:rPr>
              <a:t>S – Stress</a:t>
            </a:r>
          </a:p>
          <a:p>
            <a:pPr marL="0" indent="0" fontAlgn="auto">
              <a:spcAft>
                <a:spcPts val="0"/>
              </a:spcAft>
              <a:buFont typeface="Arial" panose="020B0604020202020204" pitchFamily="34" charset="0"/>
              <a:buNone/>
            </a:pPr>
            <a:r>
              <a:rPr lang="en-US" sz="3600" b="1" dirty="0">
                <a:solidFill>
                  <a:srgbClr val="00B050"/>
                </a:solidFill>
                <a:latin typeface="Arial" panose="020B0604020202020204" pitchFamily="34" charset="0"/>
                <a:cs typeface="Arial" panose="020B0604020202020204" pitchFamily="34" charset="0"/>
              </a:rPr>
              <a:t>A – Alcohol</a:t>
            </a:r>
          </a:p>
          <a:p>
            <a:pPr marL="0" indent="0" fontAlgn="auto">
              <a:spcAft>
                <a:spcPts val="0"/>
              </a:spcAft>
              <a:buFont typeface="Arial" panose="020B0604020202020204" pitchFamily="34" charset="0"/>
              <a:buNone/>
            </a:pPr>
            <a:r>
              <a:rPr lang="en-US" sz="3600" b="1" dirty="0">
                <a:solidFill>
                  <a:srgbClr val="0070C0"/>
                </a:solidFill>
                <a:latin typeface="Arial" panose="020B0604020202020204" pitchFamily="34" charset="0"/>
                <a:cs typeface="Arial" panose="020B0604020202020204" pitchFamily="34" charset="0"/>
              </a:rPr>
              <a:t>F – Fatigue</a:t>
            </a:r>
          </a:p>
          <a:p>
            <a:pPr marL="0" indent="0" fontAlgn="auto">
              <a:spcAft>
                <a:spcPts val="0"/>
              </a:spcAft>
              <a:buFont typeface="Arial" panose="020B0604020202020204" pitchFamily="34" charset="0"/>
              <a:buNone/>
            </a:pPr>
            <a:r>
              <a:rPr lang="en-US" sz="3600" b="1" dirty="0">
                <a:solidFill>
                  <a:srgbClr val="C00000"/>
                </a:solidFill>
                <a:latin typeface="Arial" panose="020B0604020202020204" pitchFamily="34" charset="0"/>
                <a:cs typeface="Arial" panose="020B0604020202020204" pitchFamily="34" charset="0"/>
              </a:rPr>
              <a:t>E – Eating, Emotion</a:t>
            </a:r>
          </a:p>
          <a:p>
            <a:pPr marL="0" indent="0" fontAlgn="auto">
              <a:spcAft>
                <a:spcPts val="0"/>
              </a:spcAft>
              <a:buFont typeface="Arial" panose="020B0604020202020204" pitchFamily="34" charset="0"/>
              <a:buNone/>
            </a:pPr>
            <a:r>
              <a:rPr lang="en-US" sz="3600" b="1" dirty="0">
                <a:solidFill>
                  <a:srgbClr val="C00000"/>
                </a:solidFill>
                <a:latin typeface="Arial" panose="020B0604020202020204" pitchFamily="34" charset="0"/>
                <a:cs typeface="Arial" panose="020B0604020202020204" pitchFamily="34" charset="0"/>
              </a:rPr>
              <a:t>	&amp; Exercise</a:t>
            </a:r>
          </a:p>
        </p:txBody>
      </p:sp>
      <p:pic>
        <p:nvPicPr>
          <p:cNvPr id="3" name="Picture 2" descr="The Ultimate Design Checklist for Your eCommerce Website ...">
            <a:extLst>
              <a:ext uri="{FF2B5EF4-FFF2-40B4-BE49-F238E27FC236}">
                <a16:creationId xmlns:a16="http://schemas.microsoft.com/office/drawing/2014/main" id="{4386F4AB-2F08-9608-54F3-8DEAB3D8E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170" y="1167164"/>
            <a:ext cx="3711844" cy="371184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8CC4789-27D5-8C12-E736-A5A07502AC1C}"/>
              </a:ext>
            </a:extLst>
          </p:cNvPr>
          <p:cNvSpPr txBox="1"/>
          <p:nvPr/>
        </p:nvSpPr>
        <p:spPr>
          <a:xfrm>
            <a:off x="787986" y="354955"/>
            <a:ext cx="6093618" cy="769441"/>
          </a:xfrm>
          <a:prstGeom prst="rect">
            <a:avLst/>
          </a:prstGeom>
          <a:noFill/>
        </p:spPr>
        <p:txBody>
          <a:bodyPr wrap="square">
            <a:spAutoFit/>
          </a:bodyPr>
          <a:lstStyle/>
          <a:p>
            <a:pPr>
              <a:buNone/>
            </a:pPr>
            <a:r>
              <a:rPr lang="en-US" sz="4400" b="1" dirty="0">
                <a:solidFill>
                  <a:srgbClr val="06CAD4"/>
                </a:solidFill>
              </a:rPr>
              <a:t>I’m Safe Checklist</a:t>
            </a:r>
          </a:p>
        </p:txBody>
      </p:sp>
    </p:spTree>
    <p:custDataLst>
      <p:tags r:id="rId1"/>
    </p:custDataLst>
    <p:extLst>
      <p:ext uri="{BB962C8B-B14F-4D97-AF65-F5344CB8AC3E}">
        <p14:creationId xmlns:p14="http://schemas.microsoft.com/office/powerpoint/2010/main" val="41058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ea typeface="ＭＳ Ｐゴシック" pitchFamily="34" charset="-128"/>
              </a:rPr>
              <a:t>Overview	</a:t>
            </a:r>
          </a:p>
        </p:txBody>
      </p:sp>
      <p:sp>
        <p:nvSpPr>
          <p:cNvPr id="6147" name="Content Placeholder 2"/>
          <p:cNvSpPr>
            <a:spLocks noGrp="1"/>
          </p:cNvSpPr>
          <p:nvPr>
            <p:ph idx="1"/>
          </p:nvPr>
        </p:nvSpPr>
        <p:spPr>
          <a:xfrm>
            <a:off x="715986" y="1262466"/>
            <a:ext cx="8737600" cy="4391025"/>
          </a:xfrm>
        </p:spPr>
        <p:txBody>
          <a:bodyPr/>
          <a:lstStyle/>
          <a:p>
            <a:r>
              <a:rPr lang="en-US" dirty="0">
                <a:ea typeface="ＭＳ Ｐゴシック" pitchFamily="34" charset="-128"/>
              </a:rPr>
              <a:t>General Aviation Joint Safety Committee (GAJSC) &amp; FAA Accident Study Findings	</a:t>
            </a:r>
          </a:p>
          <a:p>
            <a:r>
              <a:rPr lang="en-US" dirty="0">
                <a:ea typeface="ＭＳ Ｐゴシック" pitchFamily="34" charset="-128"/>
              </a:rPr>
              <a:t>Human Factors Issues</a:t>
            </a:r>
          </a:p>
          <a:p>
            <a:r>
              <a:rPr lang="en-US" dirty="0">
                <a:ea typeface="ＭＳ Ｐゴシック" pitchFamily="34" charset="-128"/>
              </a:rPr>
              <a:t>Human Performance</a:t>
            </a:r>
          </a:p>
          <a:p>
            <a:r>
              <a:rPr lang="en-US" dirty="0">
                <a:ea typeface="ＭＳ Ｐゴシック" pitchFamily="34" charset="-128"/>
              </a:rPr>
              <a:t>Human Factors courses on FAASafety.gov</a:t>
            </a:r>
          </a:p>
          <a:p>
            <a:endParaRPr lang="en-US" dirty="0">
              <a:ea typeface="ＭＳ Ｐゴシック" pitchFamily="34" charset="-128"/>
            </a:endParaRP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6421">
            <a:off x="8712550" y="1770669"/>
            <a:ext cx="2987776" cy="3882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3" name="Straight Connector 2">
            <a:extLst>
              <a:ext uri="{FF2B5EF4-FFF2-40B4-BE49-F238E27FC236}">
                <a16:creationId xmlns:a16="http://schemas.microsoft.com/office/drawing/2014/main" id="{C294EFEE-9CA7-E182-5F47-3613D4D1B025}"/>
              </a:ext>
            </a:extLst>
          </p:cNvPr>
          <p:cNvCxnSpPr/>
          <p:nvPr/>
        </p:nvCxnSpPr>
        <p:spPr bwMode="auto">
          <a:xfrm flipH="1">
            <a:off x="8366534" y="1493437"/>
            <a:ext cx="753060" cy="3845316"/>
          </a:xfrm>
          <a:prstGeom prst="line">
            <a:avLst/>
          </a:prstGeom>
          <a:noFill/>
          <a:ln w="228600" cap="flat" cmpd="sng" algn="ctr">
            <a:solidFill>
              <a:srgbClr val="05B2B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512413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352EE3-B3A6-BCEF-DB34-45054B278210}"/>
              </a:ext>
            </a:extLst>
          </p:cNvPr>
          <p:cNvSpPr/>
          <p:nvPr/>
        </p:nvSpPr>
        <p:spPr bwMode="auto">
          <a:xfrm>
            <a:off x="-76200" y="5694921"/>
            <a:ext cx="12306300" cy="135357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0E489652-A77C-A3DE-D9CC-1635A1F78D51}"/>
              </a:ext>
            </a:extLst>
          </p:cNvPr>
          <p:cNvSpPr/>
          <p:nvPr/>
        </p:nvSpPr>
        <p:spPr bwMode="auto">
          <a:xfrm>
            <a:off x="-76200" y="-171450"/>
            <a:ext cx="12268200" cy="71516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6" name="Rectangle 5"/>
          <p:cNvSpPr/>
          <p:nvPr/>
        </p:nvSpPr>
        <p:spPr bwMode="auto">
          <a:xfrm>
            <a:off x="819150" y="5110146"/>
            <a:ext cx="5143500" cy="64633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None/>
              <a:tabLst/>
            </a:pPr>
            <a:r>
              <a:rPr lang="en-US" sz="3600" b="1" i="0" u="none" strike="noStrike" baseline="0" dirty="0">
                <a:solidFill>
                  <a:srgbClr val="0070C0"/>
                </a:solidFill>
                <a:latin typeface="+mn-lt"/>
                <a:hlinkClick r:id="rId4"/>
              </a:rPr>
              <a:t>http://bit.ly/HFcourses</a:t>
            </a:r>
            <a:endParaRPr lang="en-US" sz="3600" b="1" i="0" u="none" strike="noStrike" baseline="0" dirty="0">
              <a:solidFill>
                <a:srgbClr val="0070C0"/>
              </a:solidFill>
              <a:latin typeface="+mn-lt"/>
            </a:endParaRPr>
          </a:p>
        </p:txBody>
      </p:sp>
      <p:sp>
        <p:nvSpPr>
          <p:cNvPr id="7" name="Title 1">
            <a:extLst>
              <a:ext uri="{FF2B5EF4-FFF2-40B4-BE49-F238E27FC236}">
                <a16:creationId xmlns:a16="http://schemas.microsoft.com/office/drawing/2014/main" id="{E75A3576-8F42-E851-D820-DAB51A9211BC}"/>
              </a:ext>
            </a:extLst>
          </p:cNvPr>
          <p:cNvSpPr txBox="1">
            <a:spLocks/>
          </p:cNvSpPr>
          <p:nvPr/>
        </p:nvSpPr>
        <p:spPr bwMode="auto">
          <a:xfrm>
            <a:off x="819150" y="942397"/>
            <a:ext cx="4667250" cy="135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i="1" kern="0" dirty="0">
                <a:solidFill>
                  <a:srgbClr val="4DCFE1"/>
                </a:solidFill>
              </a:rPr>
              <a:t>Begin (or continue) your Human Factors journey here</a:t>
            </a:r>
          </a:p>
        </p:txBody>
      </p:sp>
      <p:pic>
        <p:nvPicPr>
          <p:cNvPr id="3" name="Picture 2">
            <a:extLst>
              <a:ext uri="{FF2B5EF4-FFF2-40B4-BE49-F238E27FC236}">
                <a16:creationId xmlns:a16="http://schemas.microsoft.com/office/drawing/2014/main" id="{0BC9CC2F-5765-D75D-12DB-BBFB569AE87A}"/>
              </a:ext>
            </a:extLst>
          </p:cNvPr>
          <p:cNvPicPr>
            <a:picLocks noChangeAspect="1"/>
          </p:cNvPicPr>
          <p:nvPr/>
        </p:nvPicPr>
        <p:blipFill>
          <a:blip r:embed="rId5"/>
          <a:stretch>
            <a:fillRect/>
          </a:stretch>
        </p:blipFill>
        <p:spPr>
          <a:xfrm>
            <a:off x="7122372" y="331143"/>
            <a:ext cx="4420764" cy="577056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21102299"/>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F5B9C68-358C-2402-3177-BD72A2539ED2}"/>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buNone/>
            </a:pPr>
            <a:r>
              <a:rPr lang="en-US" sz="5400" b="1" i="1" dirty="0">
                <a:solidFill>
                  <a:srgbClr val="05B2BB"/>
                </a:solidFill>
                <a:effectLst/>
                <a:latin typeface="Arial" panose="020B0604020202020204" pitchFamily="34" charset="0"/>
                <a:ea typeface="+mj-ea"/>
                <a:cs typeface="Arial" panose="020B0604020202020204" pitchFamily="34" charset="0"/>
              </a:rPr>
              <a:t>Thank you!</a:t>
            </a:r>
            <a:endParaRPr lang="en-US" sz="5400" i="1" dirty="0">
              <a:solidFill>
                <a:srgbClr val="05B2BB"/>
              </a:solidFill>
              <a:latin typeface="Arial" panose="020B0604020202020204" pitchFamily="34" charset="0"/>
              <a:ea typeface="+mj-ea"/>
              <a:cs typeface="Arial" panose="020B0604020202020204" pitchFamily="34" charset="0"/>
            </a:endParaRPr>
          </a:p>
        </p:txBody>
      </p:sp>
      <p:sp>
        <p:nvSpPr>
          <p:cNvPr id="2048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3113993-F4FA-7062-A1FA-519624BBC406}"/>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900" b="1" i="0" dirty="0">
                <a:effectLst/>
                <a:latin typeface="Arial" panose="020B0604020202020204" pitchFamily="34" charset="0"/>
                <a:cs typeface="Arial" panose="020B0604020202020204" pitchFamily="34" charset="0"/>
              </a:rPr>
              <a:t>Aviate</a:t>
            </a:r>
            <a:r>
              <a:rPr lang="en-US" sz="1900" b="0" i="0" dirty="0">
                <a:effectLst/>
                <a:latin typeface="Arial" panose="020B0604020202020204" pitchFamily="34" charset="0"/>
                <a:cs typeface="Arial" panose="020B0604020202020204" pitchFamily="34" charset="0"/>
              </a:rPr>
              <a:t> - </a:t>
            </a:r>
            <a:r>
              <a:rPr lang="en-US" sz="1900" i="0" dirty="0">
                <a:effectLst/>
                <a:latin typeface="Arial" panose="020B0604020202020204" pitchFamily="34" charset="0"/>
                <a:cs typeface="Arial" panose="020B0604020202020204" pitchFamily="34" charset="0"/>
              </a:rPr>
              <a:t>Reduce levels of automation to a point where you are comfortable in managing your flight path.</a:t>
            </a:r>
          </a:p>
          <a:p>
            <a:pPr fontAlgn="base"/>
            <a:r>
              <a:rPr lang="en-US" sz="1900" b="1" i="0" dirty="0">
                <a:effectLst/>
                <a:latin typeface="Arial" panose="020B0604020202020204" pitchFamily="34" charset="0"/>
                <a:cs typeface="Arial" panose="020B0604020202020204" pitchFamily="34" charset="0"/>
              </a:rPr>
              <a:t>Navigate - </a:t>
            </a:r>
            <a:r>
              <a:rPr lang="en-US" sz="1900" i="0" dirty="0">
                <a:effectLst/>
                <a:latin typeface="Arial" panose="020B0604020202020204" pitchFamily="34" charset="0"/>
                <a:cs typeface="Arial" panose="020B0604020202020204" pitchFamily="34" charset="0"/>
              </a:rPr>
              <a:t>Manage your flight path to ensure you are clear of terrain, obstacles, and air traffic.  </a:t>
            </a:r>
          </a:p>
          <a:p>
            <a:pPr fontAlgn="base"/>
            <a:r>
              <a:rPr lang="en-US" sz="1900" b="1" i="0" dirty="0">
                <a:effectLst/>
                <a:latin typeface="Arial" panose="020B0604020202020204" pitchFamily="34" charset="0"/>
                <a:cs typeface="Arial" panose="020B0604020202020204" pitchFamily="34" charset="0"/>
              </a:rPr>
              <a:t>Communicate</a:t>
            </a:r>
            <a:r>
              <a:rPr lang="en-US" sz="1900" b="0" i="0" dirty="0">
                <a:effectLst/>
                <a:latin typeface="Arial" panose="020B0604020202020204" pitchFamily="34" charset="0"/>
                <a:cs typeface="Arial" panose="020B0604020202020204" pitchFamily="34" charset="0"/>
              </a:rPr>
              <a:t> - </a:t>
            </a:r>
            <a:r>
              <a:rPr lang="en-US" sz="1900" i="0" dirty="0">
                <a:effectLst/>
                <a:latin typeface="Arial" panose="020B0604020202020204" pitchFamily="34" charset="0"/>
                <a:cs typeface="Arial" panose="020B0604020202020204" pitchFamily="34" charset="0"/>
              </a:rPr>
              <a:t>With your aircraft under control in safe airspace; communicate and act on your intentions.</a:t>
            </a:r>
          </a:p>
        </p:txBody>
      </p:sp>
      <p:pic>
        <p:nvPicPr>
          <p:cNvPr id="20482" name="Picture 2">
            <a:extLst>
              <a:ext uri="{FF2B5EF4-FFF2-40B4-BE49-F238E27FC236}">
                <a16:creationId xmlns:a16="http://schemas.microsoft.com/office/drawing/2014/main" id="{BB34791F-088E-D52F-E20A-B3C990A5C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0" b="921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99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EB91E7EE-1EB0-A931-C930-F61E135BB3C4}"/>
              </a:ext>
            </a:extLst>
          </p:cNvPr>
          <p:cNvSpPr txBox="1"/>
          <p:nvPr/>
        </p:nvSpPr>
        <p:spPr bwMode="auto">
          <a:xfrm>
            <a:off x="199299" y="4845577"/>
            <a:ext cx="80484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a:hlinkClick r:id="rId5"/>
              </a:rPr>
              <a:t>Safety Management System (SMS) | Federal Aviation Administration (faa.gov)</a:t>
            </a:r>
            <a:endParaRPr lang="en-US" sz="1200" b="1" dirty="0">
              <a:solidFill>
                <a:srgbClr val="C0C0C0"/>
              </a:solidFill>
            </a:endParaRPr>
          </a:p>
        </p:txBody>
      </p:sp>
      <p:pic>
        <p:nvPicPr>
          <p:cNvPr id="12" name="Picture 11">
            <a:extLst>
              <a:ext uri="{FF2B5EF4-FFF2-40B4-BE49-F238E27FC236}">
                <a16:creationId xmlns:a16="http://schemas.microsoft.com/office/drawing/2014/main" id="{A9A7C9B5-3C8F-D995-75F5-5FD52A3DF409}"/>
              </a:ext>
            </a:extLst>
          </p:cNvPr>
          <p:cNvPicPr>
            <a:picLocks noChangeAspect="1"/>
          </p:cNvPicPr>
          <p:nvPr/>
        </p:nvPicPr>
        <p:blipFill>
          <a:blip r:embed="rId6"/>
          <a:stretch>
            <a:fillRect/>
          </a:stretch>
        </p:blipFill>
        <p:spPr>
          <a:xfrm>
            <a:off x="9162110" y="3061998"/>
            <a:ext cx="2497016" cy="2497016"/>
          </a:xfrm>
          <a:prstGeom prst="rect">
            <a:avLst/>
          </a:prstGeom>
        </p:spPr>
      </p:pic>
    </p:spTree>
    <p:custDataLst>
      <p:tags r:id="rId1"/>
    </p:custDataLst>
    <p:extLst>
      <p:ext uri="{BB962C8B-B14F-4D97-AF65-F5344CB8AC3E}">
        <p14:creationId xmlns:p14="http://schemas.microsoft.com/office/powerpoint/2010/main" val="7860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2CEFA-160F-3B58-E0EE-60C3302B8BB9}"/>
              </a:ext>
            </a:extLst>
          </p:cNvPr>
          <p:cNvSpPr>
            <a:spLocks noGrp="1"/>
          </p:cNvSpPr>
          <p:nvPr>
            <p:ph type="title"/>
          </p:nvPr>
        </p:nvSpPr>
        <p:spPr/>
        <p:txBody>
          <a:bodyPr/>
          <a:lstStyle/>
          <a:p>
            <a:r>
              <a:rPr lang="en-US" dirty="0"/>
              <a:t>Questions?</a:t>
            </a:r>
          </a:p>
        </p:txBody>
      </p:sp>
      <p:pic>
        <p:nvPicPr>
          <p:cNvPr id="3" name="Picture 2" descr="Rodin_Thinker">
            <a:extLst>
              <a:ext uri="{FF2B5EF4-FFF2-40B4-BE49-F238E27FC236}">
                <a16:creationId xmlns:a16="http://schemas.microsoft.com/office/drawing/2014/main" id="{612F3F25-F1A5-AB40-5AEB-4A3ECE1EC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831" y="1508126"/>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ADBE358-EDAB-58A3-585E-93D15DC1EF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99019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3" y="1879815"/>
            <a:ext cx="6813257" cy="1723653"/>
          </a:xfrm>
        </p:spPr>
        <p:txBody>
          <a:bodyPr/>
          <a:lstStyle/>
          <a:p>
            <a:r>
              <a:rPr lang="en-US" dirty="0"/>
              <a:t>Topic of the Month - October</a:t>
            </a:r>
          </a:p>
          <a:p>
            <a:r>
              <a:rPr lang="en-US" dirty="0"/>
              <a:t>Human Performance</a:t>
            </a:r>
            <a:br>
              <a:rPr lang="en-US" dirty="0"/>
            </a:br>
            <a:endParaRPr lang="en-US" dirty="0"/>
          </a:p>
        </p:txBody>
      </p:sp>
    </p:spTree>
    <p:custDataLst>
      <p:tags r:id="rId1"/>
    </p:custDataLst>
    <p:extLst>
      <p:ext uri="{BB962C8B-B14F-4D97-AF65-F5344CB8AC3E}">
        <p14:creationId xmlns:p14="http://schemas.microsoft.com/office/powerpoint/2010/main" val="235304887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40DC5-245B-BCC5-0501-19A91048242F}"/>
              </a:ext>
            </a:extLst>
          </p:cNvPr>
          <p:cNvSpPr txBox="1">
            <a:spLocks/>
          </p:cNvSpPr>
          <p:nvPr/>
        </p:nvSpPr>
        <p:spPr>
          <a:xfrm>
            <a:off x="6367461" y="304800"/>
            <a:ext cx="4984813" cy="4121426"/>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4000" b="1" dirty="0">
                <a:solidFill>
                  <a:srgbClr val="06CAD4"/>
                </a:solidFill>
                <a:latin typeface="Arial" panose="020B0604020202020204" pitchFamily="34" charset="0"/>
                <a:cs typeface="Arial" panose="020B0604020202020204" pitchFamily="34" charset="0"/>
              </a:rPr>
              <a:t>Celebrating more than a century of progress</a:t>
            </a:r>
            <a:br>
              <a:rPr lang="en-US" sz="3300" b="1" dirty="0">
                <a:solidFill>
                  <a:srgbClr val="06CAD4"/>
                </a:solidFill>
              </a:rPr>
            </a:br>
            <a:r>
              <a:rPr lang="en-US" sz="3300" b="1" dirty="0">
                <a:solidFill>
                  <a:srgbClr val="06CAD4"/>
                </a:solidFill>
              </a:rPr>
              <a:t>    </a:t>
            </a:r>
          </a:p>
          <a:p>
            <a:pPr fontAlgn="auto">
              <a:spcAft>
                <a:spcPts val="600"/>
              </a:spcAft>
            </a:pPr>
            <a:r>
              <a:rPr lang="en-US" sz="3300" b="1" dirty="0">
                <a:solidFill>
                  <a:srgbClr val="06CAD4"/>
                </a:solidFill>
              </a:rPr>
              <a:t>     </a:t>
            </a:r>
            <a:r>
              <a:rPr lang="en-US" sz="3300" b="1" dirty="0">
                <a:solidFill>
                  <a:srgbClr val="06CAD4"/>
                </a:solidFill>
                <a:latin typeface="Arial" panose="020B0604020202020204" pitchFamily="34" charset="0"/>
                <a:cs typeface="Arial" panose="020B0604020202020204" pitchFamily="34" charset="0"/>
              </a:rPr>
              <a:t>Not just aircraft…</a:t>
            </a:r>
          </a:p>
          <a:p>
            <a:pPr fontAlgn="auto">
              <a:spcAft>
                <a:spcPts val="600"/>
              </a:spcAft>
            </a:pPr>
            <a:endParaRPr lang="en-US" sz="3300" b="1" dirty="0">
              <a:solidFill>
                <a:srgbClr val="06CAD4"/>
              </a:solidFill>
            </a:endParaRPr>
          </a:p>
          <a:p>
            <a:pPr fontAlgn="auto">
              <a:spcAft>
                <a:spcPts val="600"/>
              </a:spcAft>
            </a:pPr>
            <a:r>
              <a:rPr lang="en-US" sz="3300" b="1" dirty="0">
                <a:solidFill>
                  <a:srgbClr val="06CAD4"/>
                </a:solidFill>
              </a:rPr>
              <a:t>	</a:t>
            </a:r>
            <a:endParaRPr lang="en-US" sz="3300" b="1" dirty="0"/>
          </a:p>
        </p:txBody>
      </p:sp>
      <p:pic>
        <p:nvPicPr>
          <p:cNvPr id="3" name="Picture 2" descr="A couple of airplanes flying in the sky&#10;&#10;Description automatically generated with medium confidence">
            <a:extLst>
              <a:ext uri="{FF2B5EF4-FFF2-40B4-BE49-F238E27FC236}">
                <a16:creationId xmlns:a16="http://schemas.microsoft.com/office/drawing/2014/main" id="{B7D147F1-53DC-57BD-3464-D2E1AC9FBF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8644" r="-1" b="-1"/>
          <a:stretch/>
        </p:blipFill>
        <p:spPr bwMode="auto">
          <a:xfrm>
            <a:off x="1" y="10"/>
            <a:ext cx="6005512" cy="68579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940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0DC5-245B-BCC5-0501-19A91048242F}"/>
              </a:ext>
            </a:extLst>
          </p:cNvPr>
          <p:cNvSpPr txBox="1">
            <a:spLocks/>
          </p:cNvSpPr>
          <p:nvPr/>
        </p:nvSpPr>
        <p:spPr>
          <a:xfrm>
            <a:off x="556591" y="145775"/>
            <a:ext cx="4361383" cy="25617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4000" b="1" dirty="0">
                <a:solidFill>
                  <a:srgbClr val="06CAD4"/>
                </a:solidFill>
                <a:latin typeface="Arial" panose="020B0604020202020204" pitchFamily="34" charset="0"/>
                <a:ea typeface="+mn-ea"/>
                <a:cs typeface="Arial" panose="020B0604020202020204" pitchFamily="34" charset="0"/>
              </a:rPr>
              <a:t>We’ve been busy with pilots too.</a:t>
            </a:r>
          </a:p>
          <a:p>
            <a:pPr fontAlgn="auto">
              <a:spcAft>
                <a:spcPts val="600"/>
              </a:spcAft>
            </a:pPr>
            <a:r>
              <a:rPr lang="en-US" sz="2000" b="1" dirty="0">
                <a:latin typeface="+mn-lt"/>
                <a:ea typeface="+mn-ea"/>
                <a:cs typeface="+mn-cs"/>
              </a:rPr>
              <a:t> </a:t>
            </a:r>
          </a:p>
        </p:txBody>
      </p:sp>
      <p:sp>
        <p:nvSpPr>
          <p:cNvPr id="3" name="TextBox 2">
            <a:extLst>
              <a:ext uri="{FF2B5EF4-FFF2-40B4-BE49-F238E27FC236}">
                <a16:creationId xmlns:a16="http://schemas.microsoft.com/office/drawing/2014/main" id="{3BCFCBE2-5507-6ABE-5BBC-A0839FF4D9F3}"/>
              </a:ext>
            </a:extLst>
          </p:cNvPr>
          <p:cNvSpPr txBox="1"/>
          <p:nvPr/>
        </p:nvSpPr>
        <p:spPr>
          <a:xfrm>
            <a:off x="378395" y="2745426"/>
            <a:ext cx="4717774" cy="3046988"/>
          </a:xfrm>
          <a:prstGeom prst="rect">
            <a:avLst/>
          </a:prstGeom>
          <a:noFill/>
        </p:spPr>
        <p:txBody>
          <a:bodyPr wrap="square" rtlCol="0">
            <a:spAutoFit/>
          </a:bodyPr>
          <a:lstStyle/>
          <a:p>
            <a:pPr>
              <a:buNone/>
            </a:pPr>
            <a:r>
              <a:rPr lang="en-US" sz="3200" b="1" dirty="0">
                <a:solidFill>
                  <a:srgbClr val="06CAD4"/>
                </a:solidFill>
              </a:rPr>
              <a:t>Human factors study </a:t>
            </a:r>
            <a:r>
              <a:rPr lang="en-US" sz="3200" b="1" dirty="0"/>
              <a:t>– applies knowledge of the human body and mind to understand human capabilities and limitations.</a:t>
            </a:r>
          </a:p>
        </p:txBody>
      </p:sp>
      <p:pic>
        <p:nvPicPr>
          <p:cNvPr id="4" name="Picture 2" descr="E:\Desktop\My Documents\FAASTeam\O Backup\images\FAAad2_img_2.jpg">
            <a:extLst>
              <a:ext uri="{FF2B5EF4-FFF2-40B4-BE49-F238E27FC236}">
                <a16:creationId xmlns:a16="http://schemas.microsoft.com/office/drawing/2014/main" id="{41E87348-02BA-31C4-AA32-E353B3DE0F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5620" y="1100138"/>
            <a:ext cx="6053387" cy="4545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B9A4F33-C8BB-54EC-2669-859D41E4EA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70" r="6652"/>
          <a:stretch/>
        </p:blipFill>
        <p:spPr>
          <a:xfrm>
            <a:off x="5772150" y="-1"/>
            <a:ext cx="9515475" cy="712946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9057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lot flying a plane&#10;&#10;Description automatically generated with low confidence">
            <a:extLst>
              <a:ext uri="{FF2B5EF4-FFF2-40B4-BE49-F238E27FC236}">
                <a16:creationId xmlns:a16="http://schemas.microsoft.com/office/drawing/2014/main" id="{171A7072-B491-E004-E1CE-EE9025B18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927" r="14146" b="2"/>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240DC5-245B-BCC5-0501-19A91048242F}"/>
              </a:ext>
            </a:extLst>
          </p:cNvPr>
          <p:cNvSpPr txBox="1">
            <a:spLocks/>
          </p:cNvSpPr>
          <p:nvPr/>
        </p:nvSpPr>
        <p:spPr>
          <a:xfrm>
            <a:off x="514429" y="1029410"/>
            <a:ext cx="4361383" cy="25617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fontAlgn="auto">
              <a:spcAft>
                <a:spcPts val="600"/>
              </a:spcAft>
              <a:buFont typeface="Arial" panose="020B0604020202020204" pitchFamily="34" charset="0"/>
              <a:buChar char="•"/>
            </a:pPr>
            <a:r>
              <a:rPr lang="en-US" sz="3200" b="1" dirty="0">
                <a:latin typeface="Arial" panose="020B0604020202020204" pitchFamily="34" charset="0"/>
                <a:ea typeface="+mn-ea"/>
                <a:cs typeface="Arial" panose="020B0604020202020204" pitchFamily="34" charset="0"/>
              </a:rPr>
              <a:t>Fatigue</a:t>
            </a:r>
          </a:p>
          <a:p>
            <a:pPr indent="-228600" fontAlgn="auto">
              <a:spcAft>
                <a:spcPts val="600"/>
              </a:spcAft>
              <a:buFont typeface="Arial" panose="020B0604020202020204" pitchFamily="34" charset="0"/>
              <a:buChar char="•"/>
            </a:pPr>
            <a:r>
              <a:rPr lang="en-US" sz="3200" b="1" dirty="0">
                <a:latin typeface="Arial" panose="020B0604020202020204" pitchFamily="34" charset="0"/>
                <a:ea typeface="+mn-ea"/>
                <a:cs typeface="Arial" panose="020B0604020202020204" pitchFamily="34" charset="0"/>
              </a:rPr>
              <a:t>Stress</a:t>
            </a:r>
          </a:p>
          <a:p>
            <a:pPr indent="-228600" fontAlgn="auto">
              <a:spcAft>
                <a:spcPts val="600"/>
              </a:spcAft>
              <a:buFont typeface="Arial" panose="020B0604020202020204" pitchFamily="34" charset="0"/>
              <a:buChar char="•"/>
            </a:pPr>
            <a:r>
              <a:rPr lang="en-US" sz="3200" b="1" dirty="0">
                <a:latin typeface="Arial" panose="020B0604020202020204" pitchFamily="34" charset="0"/>
                <a:ea typeface="+mn-ea"/>
                <a:cs typeface="Arial" panose="020B0604020202020204" pitchFamily="34" charset="0"/>
              </a:rPr>
              <a:t>High Workload</a:t>
            </a:r>
          </a:p>
          <a:p>
            <a:pPr indent="-228600" fontAlgn="auto">
              <a:spcAft>
                <a:spcPts val="600"/>
              </a:spcAft>
              <a:buFont typeface="Arial" panose="020B0604020202020204" pitchFamily="34" charset="0"/>
              <a:buChar char="•"/>
            </a:pPr>
            <a:r>
              <a:rPr lang="en-US" sz="3200" b="1" dirty="0">
                <a:latin typeface="Arial" panose="020B0604020202020204" pitchFamily="34" charset="0"/>
                <a:ea typeface="+mn-ea"/>
                <a:cs typeface="Arial" panose="020B0604020202020204" pitchFamily="34" charset="0"/>
              </a:rPr>
              <a:t>Staying Healthy</a:t>
            </a:r>
          </a:p>
          <a:p>
            <a:pPr fontAlgn="auto">
              <a:spcAft>
                <a:spcPts val="600"/>
              </a:spcAft>
            </a:pPr>
            <a:r>
              <a:rPr lang="en-US" sz="2000" b="1" dirty="0">
                <a:latin typeface="+mn-lt"/>
                <a:ea typeface="+mn-ea"/>
                <a:cs typeface="+mn-cs"/>
              </a:rPr>
              <a:t> </a:t>
            </a:r>
          </a:p>
        </p:txBody>
      </p:sp>
      <p:sp>
        <p:nvSpPr>
          <p:cNvPr id="3" name="TextBox 2">
            <a:extLst>
              <a:ext uri="{FF2B5EF4-FFF2-40B4-BE49-F238E27FC236}">
                <a16:creationId xmlns:a16="http://schemas.microsoft.com/office/drawing/2014/main" id="{3BCFCBE2-5507-6ABE-5BBC-A0839FF4D9F3}"/>
              </a:ext>
            </a:extLst>
          </p:cNvPr>
          <p:cNvSpPr txBox="1"/>
          <p:nvPr/>
        </p:nvSpPr>
        <p:spPr>
          <a:xfrm>
            <a:off x="514429" y="3941831"/>
            <a:ext cx="4717774" cy="1077218"/>
          </a:xfrm>
          <a:prstGeom prst="rect">
            <a:avLst/>
          </a:prstGeom>
          <a:noFill/>
        </p:spPr>
        <p:txBody>
          <a:bodyPr wrap="square" rtlCol="0">
            <a:spAutoFit/>
          </a:bodyPr>
          <a:lstStyle/>
          <a:p>
            <a:pPr>
              <a:buNone/>
            </a:pPr>
            <a:r>
              <a:rPr lang="en-US" sz="3200" b="1" dirty="0">
                <a:solidFill>
                  <a:srgbClr val="06CAD4"/>
                </a:solidFill>
              </a:rPr>
              <a:t>Effective management is key to success.</a:t>
            </a:r>
          </a:p>
        </p:txBody>
      </p:sp>
    </p:spTree>
    <p:custDataLst>
      <p:tags r:id="rId1"/>
    </p:custDataLst>
    <p:extLst>
      <p:ext uri="{BB962C8B-B14F-4D97-AF65-F5344CB8AC3E}">
        <p14:creationId xmlns:p14="http://schemas.microsoft.com/office/powerpoint/2010/main" val="2087830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driving a car with luggage&#10;&#10;Description automatically generated with low confidence">
            <a:extLst>
              <a:ext uri="{FF2B5EF4-FFF2-40B4-BE49-F238E27FC236}">
                <a16:creationId xmlns:a16="http://schemas.microsoft.com/office/drawing/2014/main" id="{673B9ACC-375B-DE9B-7270-3A40E49DDE6C}"/>
              </a:ext>
            </a:extLst>
          </p:cNvPr>
          <p:cNvPicPr>
            <a:picLocks noChangeAspect="1"/>
          </p:cNvPicPr>
          <p:nvPr/>
        </p:nvPicPr>
        <p:blipFill>
          <a:blip r:embed="rId4"/>
          <a:srcRect r="23289" b="9091"/>
          <a:stretch/>
        </p:blipFill>
        <p:spPr>
          <a:xfrm>
            <a:off x="3522468" y="10"/>
            <a:ext cx="8669532" cy="6857990"/>
          </a:xfrm>
          <a:prstGeom prst="rect">
            <a:avLst/>
          </a:prstGeom>
        </p:spPr>
      </p:pic>
      <p:sp>
        <p:nvSpPr>
          <p:cNvPr id="26" name="Rectangle 2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240DC5-245B-BCC5-0501-19A91048242F}"/>
              </a:ext>
            </a:extLst>
          </p:cNvPr>
          <p:cNvSpPr txBox="1">
            <a:spLocks/>
          </p:cNvSpPr>
          <p:nvPr/>
        </p:nvSpPr>
        <p:spPr>
          <a:xfrm>
            <a:off x="371094" y="1161288"/>
            <a:ext cx="3438144"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sz="4000" b="1" dirty="0">
                <a:solidFill>
                  <a:srgbClr val="06CAD4"/>
                </a:solidFill>
                <a:latin typeface="Arial" panose="020B0604020202020204" pitchFamily="34" charset="0"/>
                <a:cs typeface="Arial" panose="020B0604020202020204" pitchFamily="34" charset="0"/>
              </a:rPr>
              <a:t>Fatigue</a:t>
            </a:r>
          </a:p>
          <a:p>
            <a:pPr fontAlgn="auto">
              <a:spcAft>
                <a:spcPts val="600"/>
              </a:spcAft>
            </a:pPr>
            <a:endParaRPr lang="en-US" sz="2800" b="1" dirty="0">
              <a:solidFill>
                <a:schemeClr val="bg1"/>
              </a:solidFill>
            </a:endParaRPr>
          </a:p>
        </p:txBody>
      </p:sp>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F87828C-D48A-A5E9-E8A9-D32FBC29A727}"/>
              </a:ext>
            </a:extLst>
          </p:cNvPr>
          <p:cNvSpPr txBox="1"/>
          <p:nvPr/>
        </p:nvSpPr>
        <p:spPr>
          <a:xfrm>
            <a:off x="371094" y="2718054"/>
            <a:ext cx="4402384" cy="3207258"/>
          </a:xfrm>
          <a:prstGeom prst="rect">
            <a:avLst/>
          </a:prstGeom>
        </p:spPr>
        <p:txBody>
          <a:bodyPr vert="horz" lIns="91440" tIns="45720" rIns="91440" bIns="45720" rtlCol="0" anchor="t">
            <a:noAutofit/>
          </a:bodyPr>
          <a:lstStyle/>
          <a:p>
            <a:pPr marL="457200" indent="-228600">
              <a:lnSpc>
                <a:spcPct val="90000"/>
              </a:lnSpc>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Judgement errors</a:t>
            </a:r>
          </a:p>
          <a:p>
            <a:pPr marL="457200" indent="-228600">
              <a:lnSpc>
                <a:spcPct val="90000"/>
              </a:lnSpc>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Forgetfulness</a:t>
            </a:r>
          </a:p>
          <a:p>
            <a:pPr marL="457200" indent="-228600">
              <a:lnSpc>
                <a:spcPct val="90000"/>
              </a:lnSpc>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Sleepiness and/or yawning</a:t>
            </a:r>
          </a:p>
          <a:p>
            <a:pPr marL="457200" indent="-228600">
              <a:lnSpc>
                <a:spcPct val="90000"/>
              </a:lnSpc>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Loss of appetite</a:t>
            </a:r>
          </a:p>
          <a:p>
            <a:pPr marL="457200" indent="-228600">
              <a:lnSpc>
                <a:spcPct val="90000"/>
              </a:lnSpc>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Irritability</a:t>
            </a:r>
          </a:p>
          <a:p>
            <a:pPr marL="457200" indent="-228600">
              <a:lnSpc>
                <a:spcPct val="90000"/>
              </a:lnSpc>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Imprecise flying</a:t>
            </a:r>
          </a:p>
        </p:txBody>
      </p:sp>
    </p:spTree>
    <p:custDataLst>
      <p:tags r:id="rId1"/>
    </p:custDataLst>
    <p:extLst>
      <p:ext uri="{BB962C8B-B14F-4D97-AF65-F5344CB8AC3E}">
        <p14:creationId xmlns:p14="http://schemas.microsoft.com/office/powerpoint/2010/main" val="284711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40DC5-245B-BCC5-0501-19A91048242F}"/>
              </a:ext>
            </a:extLst>
          </p:cNvPr>
          <p:cNvSpPr txBox="1">
            <a:spLocks/>
          </p:cNvSpPr>
          <p:nvPr/>
        </p:nvSpPr>
        <p:spPr>
          <a:xfrm>
            <a:off x="5297762" y="329184"/>
            <a:ext cx="6251110" cy="17830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600"/>
              </a:spcAft>
            </a:pPr>
            <a:r>
              <a:rPr lang="en-US" b="1" dirty="0">
                <a:solidFill>
                  <a:srgbClr val="06CAD4"/>
                </a:solidFill>
                <a:latin typeface="Arial" panose="020B0604020202020204" pitchFamily="34" charset="0"/>
                <a:cs typeface="Arial" panose="020B0604020202020204" pitchFamily="34" charset="0"/>
              </a:rPr>
              <a:t>Adequate Rest?</a:t>
            </a:r>
          </a:p>
          <a:p>
            <a:pPr fontAlgn="auto">
              <a:spcAft>
                <a:spcPts val="600"/>
              </a:spcAft>
            </a:pPr>
            <a:endParaRPr lang="en-US" sz="5400" b="1" dirty="0"/>
          </a:p>
        </p:txBody>
      </p:sp>
      <p:pic>
        <p:nvPicPr>
          <p:cNvPr id="3074" name="Picture 2" descr="A koala bear on a tree branch&#10;&#10;Description automatically generated with medium confidence">
            <a:extLst>
              <a:ext uri="{FF2B5EF4-FFF2-40B4-BE49-F238E27FC236}">
                <a16:creationId xmlns:a16="http://schemas.microsoft.com/office/drawing/2014/main" id="{C316D996-8312-E0AC-740B-82F797828D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860"/>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8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87828C-D48A-A5E9-E8A9-D32FBC29A727}"/>
              </a:ext>
            </a:extLst>
          </p:cNvPr>
          <p:cNvSpPr txBox="1"/>
          <p:nvPr/>
        </p:nvSpPr>
        <p:spPr>
          <a:xfrm>
            <a:off x="5297761" y="2706624"/>
            <a:ext cx="6496673" cy="3483864"/>
          </a:xfrm>
          <a:prstGeom prst="rect">
            <a:avLst/>
          </a:prstGeom>
        </p:spPr>
        <p:txBody>
          <a:bodyPr vert="horz" lIns="91440" tIns="45720" rIns="91440" bIns="45720" rtlCol="0">
            <a:normAutofit/>
          </a:bodyPr>
          <a:lstStyle/>
          <a:p>
            <a:pPr marL="457200"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Single-pilot crews</a:t>
            </a:r>
          </a:p>
          <a:p>
            <a:pPr marL="914400" lvl="1"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No more than 8 hours flight time in 24</a:t>
            </a:r>
          </a:p>
          <a:p>
            <a:pPr marL="457200"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2-Pilot crews</a:t>
            </a:r>
          </a:p>
          <a:p>
            <a:pPr marL="914400" lvl="1"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No more than 10 hours flight time in 24</a:t>
            </a:r>
          </a:p>
          <a:p>
            <a:pPr marL="457200" indent="-228600">
              <a:lnSpc>
                <a:spcPct val="90000"/>
              </a:lnSpc>
              <a:buFont typeface="Arial" panose="020B0604020202020204" pitchFamily="34" charset="0"/>
              <a:buChar char="•"/>
            </a:pPr>
            <a:r>
              <a:rPr lang="en-US" sz="2200" b="1" dirty="0">
                <a:latin typeface="Arial" panose="020B0604020202020204" pitchFamily="34" charset="0"/>
                <a:cs typeface="Arial" panose="020B0604020202020204" pitchFamily="34" charset="0"/>
              </a:rPr>
              <a:t>10 consecutive hours of rest in the 24-hour period before completing a flying assignment..</a:t>
            </a:r>
          </a:p>
        </p:txBody>
      </p:sp>
    </p:spTree>
    <p:custDataLst>
      <p:tags r:id="rId1"/>
    </p:custDataLst>
    <p:extLst>
      <p:ext uri="{BB962C8B-B14F-4D97-AF65-F5344CB8AC3E}">
        <p14:creationId xmlns:p14="http://schemas.microsoft.com/office/powerpoint/2010/main" val="13083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C7C9A3-1115-49E9-6477-BDD4FB47EEB4}"/>
              </a:ext>
            </a:extLst>
          </p:cNvPr>
          <p:cNvSpPr txBox="1"/>
          <p:nvPr/>
        </p:nvSpPr>
        <p:spPr>
          <a:xfrm>
            <a:off x="5221357" y="917931"/>
            <a:ext cx="6096000" cy="2800767"/>
          </a:xfrm>
          <a:prstGeom prst="rect">
            <a:avLst/>
          </a:prstGeom>
          <a:noFill/>
        </p:spPr>
        <p:txBody>
          <a:bodyPr wrap="square">
            <a:spAutoFit/>
          </a:bodyPr>
          <a:lstStyle/>
          <a:p>
            <a:pPr algn="l" fontAlgn="base">
              <a:buNone/>
            </a:pPr>
            <a:r>
              <a:rPr lang="en-US" sz="3200" b="1" i="0" dirty="0">
                <a:solidFill>
                  <a:srgbClr val="22C4D8"/>
                </a:solidFill>
                <a:effectLst/>
                <a:latin typeface="Arial" panose="020B0604020202020204" pitchFamily="34" charset="0"/>
                <a:cs typeface="Arial" panose="020B0604020202020204" pitchFamily="34" charset="0"/>
              </a:rPr>
              <a:t>Vacation on the lake</a:t>
            </a:r>
            <a:endParaRPr lang="en-US" sz="3200" b="0" i="0" dirty="0">
              <a:solidFill>
                <a:srgbClr val="000000"/>
              </a:solidFill>
              <a:effectLst/>
              <a:latin typeface="Arial" panose="020B0604020202020204" pitchFamily="34" charset="0"/>
              <a:cs typeface="Arial" panose="020B0604020202020204" pitchFamily="34" charset="0"/>
            </a:endParaRPr>
          </a:p>
          <a:p>
            <a:pPr marL="342900" indent="-342900"/>
            <a:r>
              <a:rPr lang="en-US" b="0" i="0" dirty="0">
                <a:solidFill>
                  <a:srgbClr val="000000"/>
                </a:solidFill>
                <a:effectLst/>
                <a:latin typeface="Arial" panose="020B0604020202020204" pitchFamily="34" charset="0"/>
                <a:cs typeface="Arial" panose="020B0604020202020204" pitchFamily="34" charset="0"/>
              </a:rPr>
              <a:t>  Flight after work. </a:t>
            </a:r>
          </a:p>
          <a:p>
            <a:pPr marL="342900" indent="-342900"/>
            <a:r>
              <a:rPr lang="en-US" b="0" i="0" dirty="0">
                <a:solidFill>
                  <a:srgbClr val="000000"/>
                </a:solidFill>
                <a:effectLst/>
                <a:latin typeface="Arial" panose="020B0604020202020204" pitchFamily="34" charset="0"/>
                <a:cs typeface="Arial" panose="020B0604020202020204" pitchFamily="34" charset="0"/>
              </a:rPr>
              <a:t>  7-hours sleep </a:t>
            </a:r>
          </a:p>
          <a:p>
            <a:pPr marL="342900" indent="-342900"/>
            <a:r>
              <a:rPr lang="en-US" dirty="0">
                <a:solidFill>
                  <a:srgbClr val="000000"/>
                </a:solidFill>
                <a:latin typeface="Arial" panose="020B0604020202020204" pitchFamily="34" charset="0"/>
                <a:cs typeface="Arial" panose="020B0604020202020204" pitchFamily="34" charset="0"/>
              </a:rPr>
              <a:t>12-hours commute &amp; work.</a:t>
            </a:r>
          </a:p>
          <a:p>
            <a:pPr marL="342900" indent="-342900"/>
            <a:r>
              <a:rPr lang="en-US" b="0" i="0" dirty="0">
                <a:solidFill>
                  <a:srgbClr val="000000"/>
                </a:solidFill>
                <a:effectLst/>
                <a:latin typeface="Arial" panose="020B0604020202020204" pitchFamily="34" charset="0"/>
                <a:cs typeface="Arial" panose="020B0604020202020204" pitchFamily="34" charset="0"/>
              </a:rPr>
              <a:t>  3-hours flight</a:t>
            </a:r>
          </a:p>
        </p:txBody>
      </p:sp>
      <p:pic>
        <p:nvPicPr>
          <p:cNvPr id="4" name="Picture 3">
            <a:extLst>
              <a:ext uri="{FF2B5EF4-FFF2-40B4-BE49-F238E27FC236}">
                <a16:creationId xmlns:a16="http://schemas.microsoft.com/office/drawing/2014/main" id="{90AD0A61-9454-5EBB-AEBD-D7B16FC7C2B6}"/>
              </a:ext>
            </a:extLst>
          </p:cNvPr>
          <p:cNvPicPr>
            <a:picLocks noChangeAspect="1"/>
          </p:cNvPicPr>
          <p:nvPr/>
        </p:nvPicPr>
        <p:blipFill>
          <a:blip r:embed="rId4"/>
          <a:stretch>
            <a:fillRect/>
          </a:stretch>
        </p:blipFill>
        <p:spPr>
          <a:xfrm>
            <a:off x="0" y="0"/>
            <a:ext cx="4572000" cy="6858000"/>
          </a:xfrm>
          <a:prstGeom prst="rect">
            <a:avLst/>
          </a:prstGeom>
        </p:spPr>
      </p:pic>
      <p:sp>
        <p:nvSpPr>
          <p:cNvPr id="6" name="TextBox 5">
            <a:extLst>
              <a:ext uri="{FF2B5EF4-FFF2-40B4-BE49-F238E27FC236}">
                <a16:creationId xmlns:a16="http://schemas.microsoft.com/office/drawing/2014/main" id="{B6FDFAA4-E01F-5838-46DA-AFD00A872569}"/>
              </a:ext>
            </a:extLst>
          </p:cNvPr>
          <p:cNvSpPr txBox="1"/>
          <p:nvPr/>
        </p:nvSpPr>
        <p:spPr>
          <a:xfrm>
            <a:off x="5221357" y="4052780"/>
            <a:ext cx="6098344" cy="1077218"/>
          </a:xfrm>
          <a:prstGeom prst="rect">
            <a:avLst/>
          </a:prstGeom>
          <a:noFill/>
        </p:spPr>
        <p:txBody>
          <a:bodyPr wrap="square">
            <a:spAutoFit/>
          </a:bodyPr>
          <a:lstStyle/>
          <a:p>
            <a:pPr algn="l" fontAlgn="base">
              <a:buNone/>
            </a:pPr>
            <a:r>
              <a:rPr lang="en-US" sz="3200" b="1" i="0" dirty="0">
                <a:solidFill>
                  <a:srgbClr val="22C4D8"/>
                </a:solidFill>
                <a:effectLst/>
                <a:latin typeface="Arial" panose="020B0604020202020204" pitchFamily="34" charset="0"/>
                <a:cs typeface="Arial" panose="020B0604020202020204" pitchFamily="34" charset="0"/>
              </a:rPr>
              <a:t>Are you adequately rested for this flight?</a:t>
            </a:r>
            <a:endParaRPr lang="en-US" sz="3200" b="0" i="0" dirty="0">
              <a:solidFill>
                <a:srgbClr val="000000"/>
              </a:solidFill>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9100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T1LtJmSb"/>
  <p:tag name="ARTICULATE_DESIGN_ID_CUSTOM DESIGN" val="ShLpoQ3C"/>
  <p:tag name="ARTICULATE_SLIDE_THUMBNAIL_REFRESH" val="1"/>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5YDFD77UPU3F-311-5926</_dlc_DocId>
    <_dlc_DocIdUrl xmlns="04289566-cf42-4ce7-aa7c-2469c3d4502e">
      <Url>https://avssp.faa.gov/avs/afsfaast/FAASTeamReps/_layouts/15/DocIdRedir.aspx?ID=5YDFD77UPU3F-311-5926</Url>
      <Description>5YDFD77UPU3F-311-5926</Description>
    </_dlc_DocIdUrl>
    <_dlc_DocIdPersistId xmlns="04289566-cf42-4ce7-aa7c-2469c3d4502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467F6944268B4E94985C3A159EB571" ma:contentTypeVersion="6" ma:contentTypeDescription="Create a new document." ma:contentTypeScope="" ma:versionID="568fbfabf59039756e2bf37f9685c977">
  <xsd:schema xmlns:xsd="http://www.w3.org/2001/XMLSchema" xmlns:xs="http://www.w3.org/2001/XMLSchema" xmlns:p="http://schemas.microsoft.com/office/2006/metadata/properties" xmlns:ns2="04289566-cf42-4ce7-aa7c-2469c3d4502e" targetNamespace="http://schemas.microsoft.com/office/2006/metadata/properties" ma:root="true" ma:fieldsID="c5398071c8ee7a1c4caf8bf43f512672" ns2:_="">
    <xsd:import namespace="04289566-cf42-4ce7-aa7c-2469c3d4502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B80675E-01F7-49AA-B61E-EE85CFCAD03B}">
  <ds:schemaRefs>
    <ds:schemaRef ds:uri="http://purl.org/dc/dcmitype/"/>
    <ds:schemaRef ds:uri="http://purl.org/dc/elements/1.1/"/>
    <ds:schemaRef ds:uri="http://www.w3.org/XML/1998/namespace"/>
    <ds:schemaRef ds:uri="http://schemas.microsoft.com/office/infopath/2007/PartnerControls"/>
    <ds:schemaRef ds:uri="04289566-cf42-4ce7-aa7c-2469c3d4502e"/>
    <ds:schemaRef ds:uri="http://schemas.openxmlformats.org/package/2006/metadata/core-properties"/>
    <ds:schemaRef ds:uri="http://schemas.microsoft.com/office/2006/metadata/properties"/>
    <ds:schemaRef ds:uri="http://schemas.microsoft.com/office/2006/documentManagement/types"/>
    <ds:schemaRef ds:uri="http://purl.org/dc/terms/"/>
  </ds:schemaRefs>
</ds:datastoreItem>
</file>

<file path=customXml/itemProps2.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3.xml><?xml version="1.0" encoding="utf-8"?>
<ds:datastoreItem xmlns:ds="http://schemas.openxmlformats.org/officeDocument/2006/customXml" ds:itemID="{8BA417F9-04B9-41DA-9EAE-557952D62A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71A413B-AA20-43BE-BD73-862F7B310C9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37851</TotalTime>
  <Words>5865</Words>
  <Application>Microsoft Office PowerPoint</Application>
  <PresentationFormat>Widescreen</PresentationFormat>
  <Paragraphs>483</Paragraphs>
  <Slides>34</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ＭＳ Ｐゴシック</vt:lpstr>
      <vt:lpstr>Arial</vt:lpstr>
      <vt:lpstr>Avenir Next LT Pro</vt:lpstr>
      <vt:lpstr>Calibri</vt:lpstr>
      <vt:lpstr>Helvetica Neue Medium</vt:lpstr>
      <vt:lpstr>Times New Roman</vt:lpstr>
      <vt:lpstr>var(--font-family-body)</vt:lpstr>
      <vt:lpstr>1_Custom Design</vt:lpstr>
      <vt:lpstr>Custom Design</vt:lpstr>
      <vt:lpstr>PowerPoint Presentation</vt:lpstr>
      <vt:lpstr>Welcome</vt:lpstr>
      <vt:lpstr>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Management Systems (SMS) Coming to General Aviation</vt:lpstr>
      <vt:lpstr>Questions?</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Tompkins, Craig (FAA)</cp:lastModifiedBy>
  <cp:revision>1212</cp:revision>
  <dcterms:created xsi:type="dcterms:W3CDTF">2005-01-28T20:32:53Z</dcterms:created>
  <dcterms:modified xsi:type="dcterms:W3CDTF">2025-09-25T16:09:45Z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0x0101005E467F6944268B4E94985C3A159EB571</vt:lpwstr>
  </property>
  <property fmtid="{D5CDD505-2E9C-101B-9397-08002B2CF9AE}" pid="3" name="_dlc_DocIdItemGuid">
    <vt:lpwstr>e7dacd5b-f671-4942-98ee-e97a43b93128</vt:lpwstr>
  </property>
  <property fmtid="{D5CDD505-2E9C-101B-9397-08002B2CF9AE}" pid="4" name="ArticulateGUID">
    <vt:lpwstr>5A4C87E4-F6AD-482F-8C22-82125F6970CC</vt:lpwstr>
  </property>
  <property fmtid="{D5CDD505-2E9C-101B-9397-08002B2CF9AE}" pid="5" name="ArticulatePath">
    <vt:lpwstr>Human Factors Intro and Safety Culture-PPT-Wide-Rev 2</vt:lpwstr>
  </property>
  <property fmtid="{D5CDD505-2E9C-101B-9397-08002B2CF9AE}" pid="6" name="URL">
    <vt:lpwstr/>
  </property>
</Properties>
</file>